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7" r:id="rId3"/>
    <p:sldId id="366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04" r:id="rId1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8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C62F6B-57A6-4ED5-9902-F5DB0F4A0BA7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B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B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0A604D-33B4-4F42-A1D0-4986856562A3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ocka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Kocka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8017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PT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338" y="44450"/>
            <a:ext cx="1774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0"/>
          <p:cNvSpPr>
            <a:spLocks noGrp="1"/>
          </p:cNvSpPr>
          <p:nvPr>
            <p:ph type="ctrTitle"/>
          </p:nvPr>
        </p:nvSpPr>
        <p:spPr>
          <a:xfrm>
            <a:off x="611560" y="2751065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endParaRPr lang="hr-BA" dirty="0"/>
          </a:p>
        </p:txBody>
      </p:sp>
      <p:sp>
        <p:nvSpPr>
          <p:cNvPr id="13" name="Subtitle 11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888504"/>
          </a:xfrm>
        </p:spPr>
        <p:txBody>
          <a:bodyPr>
            <a:normAutofit/>
          </a:bodyPr>
          <a:lstStyle>
            <a:lvl1pPr algn="ctr">
              <a:buNone/>
              <a:defRPr sz="2800" b="0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endParaRPr lang="hr-BA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4839-7944-41A2-8235-E27F77011B97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E8A2-0572-47B1-99A3-4BBEF7930505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4191-707A-42B7-BFB5-19AA94897E76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2335-7FA5-48FD-9978-51ED9FDE0D79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/>
          </a:p>
        </p:txBody>
      </p:sp>
      <p:sp>
        <p:nvSpPr>
          <p:cNvPr id="5" name="Rectangle 4"/>
          <p:cNvSpPr/>
          <p:nvPr userDrawn="1"/>
        </p:nvSpPr>
        <p:spPr>
          <a:xfrm>
            <a:off x="7380312" y="549696"/>
            <a:ext cx="1583160" cy="7200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7776864" y="1017241"/>
            <a:ext cx="1583160" cy="7200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/>
          </a:p>
        </p:txBody>
      </p:sp>
      <p:pic>
        <p:nvPicPr>
          <p:cNvPr id="7" name="Picture 11" descr="PPT3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4603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6779096" cy="1143000"/>
          </a:xfrm>
        </p:spPr>
        <p:txBody>
          <a:bodyPr>
            <a:noAutofit/>
          </a:bodyPr>
          <a:lstStyle>
            <a:lvl1pPr algn="l">
              <a:defRPr sz="3600" b="1" cap="none" spc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7931224" cy="4525963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BA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429D-7EA7-4646-A17B-3C880DC5669E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D999-7D16-4FAE-B36D-D2441C4AA11C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ocka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057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Kocka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6075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PT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01650"/>
            <a:ext cx="1774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3569" y="2420888"/>
            <a:ext cx="7848872" cy="4104456"/>
          </a:xfrm>
        </p:spPr>
        <p:txBody>
          <a:bodyPr>
            <a:noAutofit/>
          </a:bodyPr>
          <a:lstStyle>
            <a:lvl1pPr>
              <a:defRPr sz="4800" b="0" cap="none" spc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BA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4FA1-5013-4091-8086-B5AEA13A9842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44A0-B067-40EF-A7BA-C78C248167A0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/>
          </a:p>
        </p:txBody>
      </p:sp>
      <p:sp>
        <p:nvSpPr>
          <p:cNvPr id="6" name="Rectangle 12"/>
          <p:cNvSpPr/>
          <p:nvPr userDrawn="1"/>
        </p:nvSpPr>
        <p:spPr>
          <a:xfrm>
            <a:off x="7380312" y="548680"/>
            <a:ext cx="1583160" cy="7200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/>
          </a:p>
        </p:txBody>
      </p:sp>
      <p:sp>
        <p:nvSpPr>
          <p:cNvPr id="7" name="Rectangle 13"/>
          <p:cNvSpPr/>
          <p:nvPr userDrawn="1"/>
        </p:nvSpPr>
        <p:spPr>
          <a:xfrm rot="5400000">
            <a:off x="7776864" y="1016225"/>
            <a:ext cx="1583160" cy="7200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/>
          </a:p>
        </p:txBody>
      </p:sp>
      <p:pic>
        <p:nvPicPr>
          <p:cNvPr id="8" name="Picture 14" descr="PPT3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4445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6779096" cy="1143000"/>
          </a:xfrm>
        </p:spPr>
        <p:txBody>
          <a:bodyPr>
            <a:noAutofit/>
          </a:bodyPr>
          <a:lstStyle>
            <a:lvl1pPr>
              <a:defRPr sz="4800" b="0" cap="none" spc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BA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9097-1645-4DA6-A3C9-FE2EB4A13363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CD81-FC08-461A-B208-3B63187D23CA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D18D-0F2A-415E-8549-908631D66ED4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14E0-8FF6-407B-BA9D-BC8AB4F25164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16EF-882F-43CE-ACA6-CEED5A80A78B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1BCA-07F6-4908-BE14-E0C25BEC9F37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/>
          </a:p>
        </p:txBody>
      </p:sp>
      <p:sp>
        <p:nvSpPr>
          <p:cNvPr id="3" name="Rectangle 5"/>
          <p:cNvSpPr/>
          <p:nvPr userDrawn="1"/>
        </p:nvSpPr>
        <p:spPr>
          <a:xfrm>
            <a:off x="7380312" y="548680"/>
            <a:ext cx="1583160" cy="7200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/>
          </a:p>
        </p:txBody>
      </p:sp>
      <p:sp>
        <p:nvSpPr>
          <p:cNvPr id="4" name="Rectangle 6"/>
          <p:cNvSpPr/>
          <p:nvPr userDrawn="1"/>
        </p:nvSpPr>
        <p:spPr>
          <a:xfrm rot="5400000">
            <a:off x="7776864" y="1016225"/>
            <a:ext cx="1583160" cy="7200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/>
          </a:p>
        </p:txBody>
      </p:sp>
      <p:pic>
        <p:nvPicPr>
          <p:cNvPr id="5" name="Picture 7" descr="PPT3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4445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AE6F-51E1-4AA5-8ADB-E3A8C36786A2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DC21-A8A6-4701-95F4-B82CA9DCBB49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605D-9E9A-4B4E-8C93-666A7F7655F1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8895-42C2-4334-9368-79AC552AE896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6ABF-3CB0-4902-B3B3-728E1A33C259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FE39-1298-4935-B6CD-8F74F96863B6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BA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5D6FA-75D5-4B45-A024-C686FEECE33D}" type="datetimeFigureOut">
              <a:rPr lang="hr-BA"/>
              <a:pPr>
                <a:defRPr/>
              </a:pPr>
              <a:t>23.9.2013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82B26-64C3-4B7E-9DE6-4B1889D94D1F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2" r:id="rId5"/>
    <p:sldLayoutId id="2147483703" r:id="rId6"/>
    <p:sldLayoutId id="2147483712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11560" y="213285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BA" dirty="0" smtClean="0"/>
              <a:t/>
            </a:r>
            <a:br>
              <a:rPr lang="hr-BA" dirty="0" smtClean="0"/>
            </a:br>
            <a:r>
              <a:rPr lang="hr-BA" sz="4400" dirty="0" smtClean="0"/>
              <a:t>ULOGA I ZNAČAJ PORESKE POLITIKE U PROMOVISANJU INVACIJSKIH AKTIVNOSTI POSLOVNOG SEKTORA</a:t>
            </a:r>
            <a:endParaRPr lang="hr-BA" sz="44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14313" y="5143500"/>
            <a:ext cx="3929062" cy="1285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Doc</a:t>
            </a:r>
            <a:r>
              <a:rPr lang="hr-HR" sz="26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. dr </a:t>
            </a:r>
            <a:r>
              <a:rPr lang="en-US" sz="26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Muamer</a:t>
            </a:r>
            <a:r>
              <a:rPr lang="en-US" sz="26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Halilbašić</a:t>
            </a:r>
            <a:endParaRPr lang="hr-BA" sz="2600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26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Direktor EIS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BA" sz="2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muamer.halilbasic</a:t>
            </a:r>
            <a:r>
              <a:rPr lang="hr-BA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@</a:t>
            </a:r>
            <a:r>
              <a:rPr lang="hr-BA" sz="2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eis.ba</a:t>
            </a:r>
            <a:endParaRPr lang="hr-BA" sz="26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28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28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944688" y="3716338"/>
            <a:ext cx="5148262" cy="865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6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sz="3200" dirty="0" smtClean="0"/>
              <a:t>Primjeri jednostavnih poticajnih R&amp;D </a:t>
            </a:r>
            <a:r>
              <a:rPr lang="hr-BA" sz="3200" dirty="0" err="1" smtClean="0"/>
              <a:t>šema</a:t>
            </a:r>
            <a:endParaRPr lang="hr-BA" sz="3200" dirty="0"/>
          </a:p>
        </p:txBody>
      </p:sp>
      <p:pic>
        <p:nvPicPr>
          <p:cNvPr id="19459" name="Content Placeholder 3" descr="E:\xx\P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57375"/>
            <a:ext cx="9144000" cy="4643459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dirty="0" smtClean="0"/>
              <a:t>Primjeri glavnih odstupanja</a:t>
            </a:r>
            <a:endParaRPr lang="hr-BA" dirty="0"/>
          </a:p>
        </p:txBody>
      </p:sp>
      <p:pic>
        <p:nvPicPr>
          <p:cNvPr id="20483" name="Content Placeholder 3" descr="E:\xx\P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71612"/>
            <a:ext cx="9144000" cy="4929221"/>
          </a:xfr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dirty="0" smtClean="0"/>
              <a:t>Dodatni primjeri</a:t>
            </a:r>
            <a:endParaRPr lang="hr-BA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>
              <a:buNone/>
            </a:pPr>
            <a:endParaRPr lang="hr-BA" sz="1600" dirty="0" smtClean="0"/>
          </a:p>
          <a:p>
            <a:pPr eaLnBrk="1" hangingPunct="1"/>
            <a:r>
              <a:rPr lang="hr-BA" sz="3000" dirty="0" smtClean="0"/>
              <a:t>Istovremeno korištenje nekoliko različitih šema</a:t>
            </a:r>
          </a:p>
          <a:p>
            <a:pPr eaLnBrk="1" hangingPunct="1"/>
            <a:endParaRPr lang="hr-BA" sz="1600" dirty="0" smtClean="0"/>
          </a:p>
          <a:p>
            <a:pPr eaLnBrk="1" hangingPunct="1"/>
            <a:r>
              <a:rPr lang="hr-BA" sz="3000" dirty="0" smtClean="0"/>
              <a:t>Podsticaji na nivou države i regionalnom nivou</a:t>
            </a:r>
          </a:p>
          <a:p>
            <a:pPr eaLnBrk="1" hangingPunct="1"/>
            <a:endParaRPr lang="hr-BA" sz="1600" dirty="0" smtClean="0"/>
          </a:p>
          <a:p>
            <a:pPr eaLnBrk="1" hangingPunct="1"/>
            <a:r>
              <a:rPr lang="bs-Latn-BA" sz="3000" dirty="0" smtClean="0"/>
              <a:t>Proširenje kvalifikovane osnove na troškove na napredna tehnološka rješenja (zelena tehnologija u Belgiji) i usvajanje neopipljive aktive kao što su patenti, licence, know-how i dizajn (Španija, Poljska). </a:t>
            </a:r>
            <a:endParaRPr lang="hr-BA" sz="3000" dirty="0" smtClean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sz="3800" dirty="0" smtClean="0"/>
              <a:t>Situacija u Bosni i Hercegovini</a:t>
            </a:r>
            <a:endParaRPr lang="hr-BA" sz="38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endParaRPr lang="hr-BA" sz="1600" dirty="0" smtClean="0"/>
          </a:p>
          <a:p>
            <a:pPr eaLnBrk="1" hangingPunct="1"/>
            <a:r>
              <a:rPr lang="hr-BA" sz="3000" dirty="0" smtClean="0"/>
              <a:t>Relativno niska stopa poreza na dobit</a:t>
            </a:r>
          </a:p>
          <a:p>
            <a:pPr eaLnBrk="1" hangingPunct="1"/>
            <a:endParaRPr lang="hr-BA" sz="1600" dirty="0" smtClean="0"/>
          </a:p>
          <a:p>
            <a:pPr eaLnBrk="1" hangingPunct="1"/>
            <a:r>
              <a:rPr lang="bs-Latn-BA" sz="3000" dirty="0" smtClean="0"/>
              <a:t>Nisku stopa profitabilnosti kompanja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3000" dirty="0" smtClean="0"/>
              <a:t>Značajan broj kompanija posluje sa gubitkom </a:t>
            </a:r>
            <a:endParaRPr lang="hr-BA" sz="3000" dirty="0" smtClean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dirty="0" smtClean="0"/>
              <a:t>Zakon o porezu na dobit u </a:t>
            </a:r>
            <a:r>
              <a:rPr lang="hr-BA" dirty="0" err="1" smtClean="0"/>
              <a:t>FBiH</a:t>
            </a:r>
            <a:endParaRPr lang="hr-BA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625975"/>
          </a:xfrm>
        </p:spPr>
        <p:txBody>
          <a:bodyPr/>
          <a:lstStyle/>
          <a:p>
            <a:pPr eaLnBrk="1" hangingPunct="1"/>
            <a:r>
              <a:rPr lang="bs-Latn-BA" sz="2800" dirty="0" smtClean="0"/>
              <a:t>Na teret rashoda priznaju se svi troškovi koji se odnose na istraživanje i razvoj</a:t>
            </a:r>
          </a:p>
          <a:p>
            <a:pPr eaLnBrk="1" hangingPunct="1">
              <a:buFont typeface="Arial" charset="0"/>
              <a:buNone/>
            </a:pPr>
            <a:endParaRPr lang="bs-Latn-BA" sz="1600" dirty="0" smtClean="0"/>
          </a:p>
          <a:p>
            <a:pPr eaLnBrk="1" hangingPunct="1"/>
            <a:r>
              <a:rPr lang="bs-Latn-BA" sz="2800" dirty="0" smtClean="0"/>
              <a:t>Imovina koja se amortizuje, a čija je nabavna vrijednost manja od 1.000 KM, može se odbiti u cjelosti u godini nabavke. 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2800" dirty="0" smtClean="0"/>
              <a:t>Ista situacija sa hardverom i softverom 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2800" dirty="0" smtClean="0"/>
              <a:t>Ubrzana amortizacija - stope mogu biti do 50% više od propisanih - za stalna sredstva koja služe za sprečavanje zagađivanja vazduha, vode, zemljišta i ublažavanje buke i školovanje i obuku kadrova </a:t>
            </a:r>
            <a:endParaRPr lang="hr-BA" sz="2800" dirty="0" smtClean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dirty="0" smtClean="0"/>
              <a:t>Zakon o porezu na dobit u </a:t>
            </a:r>
            <a:r>
              <a:rPr lang="hr-BA" dirty="0" err="1" smtClean="0"/>
              <a:t>FBiH</a:t>
            </a:r>
            <a:endParaRPr lang="hr-BA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r>
              <a:rPr lang="bs-Latn-BA" sz="3000" dirty="0" smtClean="0"/>
              <a:t>Obveznik koji je u godini za koju se utvrđuje porez na dobit izvozom ostvario preko 30% od ukupno ostvarenog prihoda oslobađa plaćanja poreza na dobit za tu godinu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3000" dirty="0" smtClean="0"/>
              <a:t>Obveznik koji u periodu od pet uzastopnih godina investira u proizvodnju u vrijednosti od najmanje 20 miliona KM, oslobađa se plaćanja poreza na dobit za period od pet godina počevši od prve godine investiranja u kojoj mora biti investirano najmanje četiri miliona KM</a:t>
            </a:r>
            <a:endParaRPr lang="hr-BA" sz="3000" dirty="0" smtClean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dirty="0" smtClean="0"/>
              <a:t>Zakon o porezu na dobit u RS</a:t>
            </a:r>
            <a:endParaRPr lang="hr-BA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625975"/>
          </a:xfrm>
        </p:spPr>
        <p:txBody>
          <a:bodyPr/>
          <a:lstStyle/>
          <a:p>
            <a:pPr eaLnBrk="1" hangingPunct="1"/>
            <a:r>
              <a:rPr lang="bs-Latn-BA" sz="2800" dirty="0" smtClean="0"/>
              <a:t>Troškovi istraživanja i razvoja takođe su kvalifikovani kao rashodi koji se priznaju i odbijaju od prihoda prilikom utvrđivanja osnovice za porez na dobit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2800" dirty="0" smtClean="0"/>
              <a:t>Za mašine i opremu koja se amortizuje, dozvoljava se odbitak za ubrzanu amortizaciju 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2800" dirty="0" smtClean="0"/>
              <a:t>Imovina koja se amortizuje, a čija je nabavna vrijednost manja od 1.000 KM, može se odbiti u cjelosti u godini nabavke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2800" dirty="0" smtClean="0"/>
              <a:t>Nabavna vrijednost računarskog hardvera i softvera može se odbiti u cjelosti u godini nabavke</a:t>
            </a:r>
            <a:endParaRPr lang="hr-BA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sz="3800" dirty="0" smtClean="0"/>
              <a:t>Zaključna razmatranja</a:t>
            </a:r>
            <a:endParaRPr lang="hr-BA" sz="38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8429625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bs-Latn-BA" sz="3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bs-Latn-BA" sz="3000" dirty="0" smtClean="0"/>
              <a:t>Iako je prostor za djelovanje drugih politika u kontekstu poreza na dobit ograničen, obzirom na drastično nizak nivo R&amp;D aktivnosti poslovnog sektora, potrebno je razmotriti mogućnost izmjene entitetskih zakona o porezu na dobit</a:t>
            </a:r>
          </a:p>
          <a:p>
            <a:pPr eaLnBrk="1" hangingPunct="1">
              <a:buFont typeface="Wingdings" pitchFamily="2" charset="2"/>
              <a:buChar char="q"/>
            </a:pPr>
            <a:endParaRPr lang="bs-Latn-BA" sz="3000" dirty="0" smtClean="0"/>
          </a:p>
          <a:p>
            <a:pPr eaLnBrk="1" hangingPunct="1"/>
            <a:endParaRPr lang="bs-Latn-BA" sz="3000" dirty="0" smtClean="0"/>
          </a:p>
          <a:p>
            <a:pPr eaLnBrk="1" hangingPunct="1"/>
            <a:endParaRPr lang="bs-Latn-BA" sz="3000" dirty="0" smtClean="0"/>
          </a:p>
          <a:p>
            <a:pPr eaLnBrk="1" hangingPunct="1"/>
            <a:endParaRPr lang="hr-BA" sz="3000" dirty="0" smtClean="0"/>
          </a:p>
          <a:p>
            <a:pPr eaLnBrk="1" hangingPunct="1"/>
            <a:endParaRPr lang="hr-BA" sz="3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BA" sz="23900" dirty="0" smtClean="0"/>
              <a:t>?</a:t>
            </a:r>
            <a:endParaRPr lang="hr-BA" sz="239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516563"/>
            <a:ext cx="6400800" cy="88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BA" sz="3200" dirty="0" smtClean="0"/>
              <a:t>Komentari, Pitanja</a:t>
            </a:r>
            <a:endParaRPr lang="hr-BA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sz="4000" dirty="0" smtClean="0"/>
              <a:t>Sadržaj prezentacije</a:t>
            </a:r>
            <a:endParaRPr lang="hr-BA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/>
            <a:endParaRPr lang="bs-Latn-BA" dirty="0" smtClean="0"/>
          </a:p>
          <a:p>
            <a:pPr eaLnBrk="1" hangingPunct="1"/>
            <a:r>
              <a:rPr lang="bs-Latn-BA" dirty="0" smtClean="0"/>
              <a:t>Klasifikacija mjera podrške inovacijama</a:t>
            </a:r>
          </a:p>
          <a:p>
            <a:pPr eaLnBrk="1" hangingPunct="1"/>
            <a:endParaRPr lang="bs-Latn-BA" dirty="0" smtClean="0"/>
          </a:p>
          <a:p>
            <a:pPr eaLnBrk="1" hangingPunct="1"/>
            <a:r>
              <a:rPr lang="bs-Latn-BA" dirty="0" smtClean="0"/>
              <a:t>Poreski poticaji inovacijskim aktivnostima poslovnog sektora: dizajn i implementacija</a:t>
            </a:r>
          </a:p>
          <a:p>
            <a:pPr eaLnBrk="1" hangingPunct="1"/>
            <a:endParaRPr lang="bs-Latn-BA" dirty="0" smtClean="0"/>
          </a:p>
          <a:p>
            <a:pPr eaLnBrk="1" hangingPunct="1"/>
            <a:r>
              <a:rPr lang="bs-Latn-BA" dirty="0" smtClean="0"/>
              <a:t>Mogućnosti primjene poreskih poticaja u BiH</a:t>
            </a:r>
            <a:endParaRPr lang="hr-BA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778625" cy="1143000"/>
          </a:xfrm>
        </p:spPr>
        <p:txBody>
          <a:bodyPr/>
          <a:lstStyle/>
          <a:p>
            <a:pPr>
              <a:defRPr/>
            </a:pPr>
            <a:endParaRPr lang="hr-B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4" cy="713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2357454"/>
                <a:gridCol w="2714644"/>
                <a:gridCol w="2428864"/>
              </a:tblGrid>
              <a:tr h="299336">
                <a:tc>
                  <a:txBody>
                    <a:bodyPr/>
                    <a:lstStyle/>
                    <a:p>
                      <a:r>
                        <a:rPr lang="hr-BA" sz="1400" dirty="0" smtClean="0"/>
                        <a:t>Tipovi faza</a:t>
                      </a:r>
                      <a:endParaRPr lang="hr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400" dirty="0" smtClean="0"/>
                        <a:t>Faza razvoja poslovnih ideja</a:t>
                      </a:r>
                      <a:endParaRPr lang="hr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400" dirty="0" smtClean="0"/>
                        <a:t>Start-</a:t>
                      </a:r>
                      <a:r>
                        <a:rPr lang="hr-BA" sz="1400" dirty="0" err="1" smtClean="0"/>
                        <a:t>up</a:t>
                      </a:r>
                      <a:r>
                        <a:rPr lang="hr-BA" sz="1400" dirty="0" smtClean="0"/>
                        <a:t> faza</a:t>
                      </a:r>
                      <a:endParaRPr lang="hr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400" dirty="0" smtClean="0"/>
                        <a:t>Razvojna</a:t>
                      </a:r>
                      <a:r>
                        <a:rPr lang="hr-BA" sz="1400" baseline="0" dirty="0" smtClean="0"/>
                        <a:t> i faza rasta</a:t>
                      </a:r>
                      <a:endParaRPr lang="hr-BA" sz="1400" dirty="0"/>
                    </a:p>
                  </a:txBody>
                  <a:tcPr/>
                </a:tc>
              </a:tr>
              <a:tr h="299336">
                <a:tc gridSpan="4">
                  <a:txBody>
                    <a:bodyPr/>
                    <a:lstStyle/>
                    <a:p>
                      <a:r>
                        <a:rPr lang="hr-BA" sz="1400" b="1" dirty="0" smtClean="0"/>
                        <a:t>Tipovi mjera</a:t>
                      </a:r>
                      <a:endParaRPr lang="hr-BA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</a:tr>
              <a:tr h="299336">
                <a:tc gridSpan="4">
                  <a:txBody>
                    <a:bodyPr/>
                    <a:lstStyle/>
                    <a:p>
                      <a:r>
                        <a:rPr lang="hr-BA" sz="1200" b="1" dirty="0" err="1" smtClean="0"/>
                        <a:t>Podržavajuće</a:t>
                      </a:r>
                      <a:r>
                        <a:rPr lang="hr-BA" sz="1200" b="1" dirty="0" smtClean="0"/>
                        <a:t> okruženje</a:t>
                      </a:r>
                      <a:endParaRPr lang="hr-BA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200" dirty="0" smtClean="0"/>
                        <a:t>Univerzitetski/poslovni</a:t>
                      </a:r>
                      <a:r>
                        <a:rPr lang="hr-BA" sz="1200" baseline="0" dirty="0" smtClean="0"/>
                        <a:t> inkubatori</a:t>
                      </a:r>
                      <a:endParaRPr lang="hr-BA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200" dirty="0" smtClean="0"/>
                        <a:t>Inovacijski centri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200" dirty="0" smtClean="0"/>
                        <a:t>Tehnološki</a:t>
                      </a:r>
                      <a:r>
                        <a:rPr lang="hr-BA" sz="1200" baseline="0" dirty="0" smtClean="0"/>
                        <a:t> centri / platforme, mreže</a:t>
                      </a:r>
                      <a:endParaRPr lang="hr-BA" sz="1200" dirty="0" smtClean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200" dirty="0" smtClean="0">
                          <a:solidFill>
                            <a:schemeClr val="tx1"/>
                          </a:solidFill>
                        </a:rPr>
                        <a:t>Tehnološki</a:t>
                      </a:r>
                      <a:r>
                        <a:rPr lang="hr-BA" sz="1200" baseline="0" dirty="0" smtClean="0">
                          <a:solidFill>
                            <a:schemeClr val="tx1"/>
                          </a:solidFill>
                        </a:rPr>
                        <a:t> parkovi</a:t>
                      </a:r>
                      <a:endParaRPr lang="hr-BA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200" b="0" baseline="0" dirty="0" err="1" smtClean="0">
                          <a:solidFill>
                            <a:schemeClr val="tx1"/>
                          </a:solidFill>
                        </a:rPr>
                        <a:t>Klasteri</a:t>
                      </a:r>
                      <a:endParaRPr lang="hr-BA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200" dirty="0" smtClean="0"/>
                        <a:t>Inovacijski vaučeri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200" dirty="0" smtClean="0"/>
                        <a:t>Inovacijski vaučeri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200" dirty="0" smtClean="0"/>
                        <a:t>Inovacijski vaučeri</a:t>
                      </a:r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200" dirty="0" smtClean="0"/>
                        <a:t>Podrška internacionalizaciji</a:t>
                      </a:r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BA" sz="1200" dirty="0" smtClean="0"/>
                        <a:t>Uvođenje inovativnih poslovnih modela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</a:tr>
              <a:tr h="299336">
                <a:tc gridSpan="4">
                  <a:txBody>
                    <a:bodyPr/>
                    <a:lstStyle/>
                    <a:p>
                      <a:r>
                        <a:rPr lang="hr-BA" sz="1200" b="1" dirty="0" err="1" smtClean="0"/>
                        <a:t>Finansijska</a:t>
                      </a:r>
                      <a:r>
                        <a:rPr lang="hr-BA" sz="1200" b="1" dirty="0" smtClean="0"/>
                        <a:t> podrška</a:t>
                      </a:r>
                      <a:endParaRPr lang="hr-BA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200" dirty="0" err="1" smtClean="0"/>
                        <a:t>Riziko</a:t>
                      </a:r>
                      <a:r>
                        <a:rPr lang="hr-BA" sz="1200" dirty="0" smtClean="0"/>
                        <a:t> kapital</a:t>
                      </a:r>
                      <a:endParaRPr lang="hr-BA" sz="1200" dirty="0"/>
                    </a:p>
                  </a:txBody>
                  <a:tcPr/>
                </a:tc>
              </a:tr>
              <a:tr h="603451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200" dirty="0" err="1" smtClean="0"/>
                        <a:t>Finansijski</a:t>
                      </a:r>
                      <a:r>
                        <a:rPr lang="hr-BA" sz="1200" dirty="0" smtClean="0"/>
                        <a:t> poticaji za formiranje </a:t>
                      </a:r>
                      <a:r>
                        <a:rPr lang="hr-BA" sz="1200" dirty="0" err="1" smtClean="0"/>
                        <a:t>preduzeća</a:t>
                      </a:r>
                      <a:r>
                        <a:rPr lang="hr-BA" sz="1200" dirty="0" smtClean="0"/>
                        <a:t> u</a:t>
                      </a:r>
                      <a:r>
                        <a:rPr lang="hr-BA" sz="1200" baseline="0" dirty="0" smtClean="0"/>
                        <a:t> inovativnom okruženju (inkubator, </a:t>
                      </a:r>
                      <a:r>
                        <a:rPr lang="hr-BA" sz="1200" baseline="0" dirty="0" err="1" smtClean="0"/>
                        <a:t>inov</a:t>
                      </a:r>
                      <a:r>
                        <a:rPr lang="hr-BA" sz="1200" baseline="0" dirty="0" smtClean="0"/>
                        <a:t>. centar, </a:t>
                      </a:r>
                      <a:r>
                        <a:rPr lang="hr-BA" sz="1200" baseline="0" dirty="0" err="1" smtClean="0"/>
                        <a:t>tehn</a:t>
                      </a:r>
                      <a:r>
                        <a:rPr lang="hr-BA" sz="1200" baseline="0" dirty="0" smtClean="0"/>
                        <a:t>. Park)</a:t>
                      </a:r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/>
                    </a:p>
                  </a:txBody>
                  <a:tcPr/>
                </a:tc>
              </a:tr>
              <a:tr h="433247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200" dirty="0" smtClean="0"/>
                        <a:t>Subvencionirani krediti za investicije u novu opremu / tehnologiju</a:t>
                      </a:r>
                      <a:endParaRPr lang="hr-BA" sz="1200" dirty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BA" sz="1200" dirty="0" smtClean="0"/>
                        <a:t>R&amp;D subvencije</a:t>
                      </a:r>
                      <a:endParaRPr lang="hr-B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BA" sz="1200" dirty="0" smtClean="0"/>
                        <a:t>Garantne </a:t>
                      </a:r>
                      <a:r>
                        <a:rPr lang="hr-BA" sz="1200" dirty="0" err="1" smtClean="0"/>
                        <a:t>šeme</a:t>
                      </a:r>
                      <a:r>
                        <a:rPr lang="hr-BA" sz="1200" dirty="0" smtClean="0"/>
                        <a:t> </a:t>
                      </a:r>
                      <a:endParaRPr lang="hr-B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BA" sz="1200" b="1" dirty="0" smtClean="0">
                          <a:solidFill>
                            <a:schemeClr val="bg1"/>
                          </a:solidFill>
                        </a:rPr>
                        <a:t>R&amp;D poreski poticaji</a:t>
                      </a:r>
                      <a:endParaRPr lang="hr-BA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</a:tr>
              <a:tr h="299336">
                <a:tc gridSpan="4">
                  <a:txBody>
                    <a:bodyPr/>
                    <a:lstStyle/>
                    <a:p>
                      <a:r>
                        <a:rPr lang="hr-BA" sz="1200" b="1" dirty="0" smtClean="0"/>
                        <a:t>Ljudski</a:t>
                      </a:r>
                      <a:r>
                        <a:rPr lang="hr-BA" sz="1200" b="1" baseline="0" dirty="0" smtClean="0"/>
                        <a:t> resursi</a:t>
                      </a:r>
                      <a:endParaRPr lang="hr-BA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BA" sz="1200" dirty="0" smtClean="0"/>
                        <a:t>Mladi istraživači iz poslovnog sektora</a:t>
                      </a:r>
                      <a:endParaRPr lang="hr-B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BA" sz="1200" dirty="0" smtClean="0"/>
                        <a:t>Podrška</a:t>
                      </a:r>
                      <a:r>
                        <a:rPr lang="hr-BA" sz="1200" baseline="0" dirty="0" smtClean="0"/>
                        <a:t> jačanju R&amp;D kapaciteta </a:t>
                      </a:r>
                      <a:r>
                        <a:rPr lang="hr-BA" sz="1200" baseline="0" dirty="0" err="1" smtClean="0"/>
                        <a:t>preduzeća</a:t>
                      </a:r>
                      <a:endParaRPr lang="hr-B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</a:tr>
              <a:tr h="433247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200" dirty="0" smtClean="0"/>
                        <a:t>Trening studenata u vezi sa inovacijama i </a:t>
                      </a:r>
                      <a:r>
                        <a:rPr lang="hr-BA" sz="1200" dirty="0" err="1" smtClean="0"/>
                        <a:t>preduzetništvom</a:t>
                      </a:r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BA" sz="1200" dirty="0" err="1" smtClean="0"/>
                        <a:t>Šeme</a:t>
                      </a:r>
                      <a:r>
                        <a:rPr lang="hr-BA" sz="1200" dirty="0" smtClean="0"/>
                        <a:t> mobilnosti</a:t>
                      </a:r>
                      <a:endParaRPr lang="hr-BA" sz="1200" dirty="0"/>
                    </a:p>
                  </a:txBody>
                  <a:tcPr/>
                </a:tc>
              </a:tr>
              <a:tr h="299336"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BA" sz="1200" dirty="0" smtClean="0"/>
                        <a:t>Konkurencija</a:t>
                      </a:r>
                      <a:r>
                        <a:rPr lang="hr-BA" sz="1200" baseline="0" dirty="0" smtClean="0"/>
                        <a:t> tipa “najbolje ideje”</a:t>
                      </a:r>
                      <a:endParaRPr lang="hr-B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B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BA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7022014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BA" sz="3200" dirty="0" smtClean="0"/>
              <a:t>Direktna vs indirektna podrška za R&amp;D u poslovnom sektoru</a:t>
            </a:r>
            <a:endParaRPr lang="hr-BA" sz="3200" dirty="0"/>
          </a:p>
        </p:txBody>
      </p:sp>
      <p:pic>
        <p:nvPicPr>
          <p:cNvPr id="13315" name="Content Placeholder 5" descr="C:\Users\Muamer\Desktop\xx\P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49720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7022014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BA" sz="3200" dirty="0" smtClean="0"/>
              <a:t>Indirektna podrška države R&amp;D poslovnog sektora - poreski poticaji</a:t>
            </a:r>
            <a:endParaRPr lang="hr-BA" sz="3200" dirty="0"/>
          </a:p>
        </p:txBody>
      </p:sp>
      <p:pic>
        <p:nvPicPr>
          <p:cNvPr id="14339" name="Content Placeholder 3" descr="C:\Users\Muamer\Desktop\xx\P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960563"/>
            <a:ext cx="8786813" cy="4611687"/>
          </a:xfr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sz="3800" dirty="0" smtClean="0"/>
              <a:t>Dizajn poreskih poticaja</a:t>
            </a:r>
            <a:endParaRPr lang="hr-BA" sz="38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043890" cy="4340225"/>
          </a:xfrm>
        </p:spPr>
        <p:txBody>
          <a:bodyPr/>
          <a:lstStyle/>
          <a:p>
            <a:pPr eaLnBrk="1" hangingPunct="1"/>
            <a:r>
              <a:rPr lang="bs-Latn-BA" sz="3000" dirty="0" smtClean="0"/>
              <a:t>Poreska oslobađanja ili uvećane olakšice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3000" dirty="0" smtClean="0"/>
              <a:t>Ukupna kvalifikovana R&amp;D izdvajanja (na vrijednosti bazirana oslobađanja) ili samo na dodatni iznos R&amp;D izdvajanja iznad određenog baznog iznosa (inkrementalna ili stepenovana oslobađanja)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3000" dirty="0" smtClean="0"/>
              <a:t>Opšte </a:t>
            </a:r>
            <a:r>
              <a:rPr lang="bs-Latn-BA" sz="3000" i="1" dirty="0" smtClean="0"/>
              <a:t>fiskalno okruženje</a:t>
            </a:r>
            <a:r>
              <a:rPr lang="bs-Latn-BA" sz="3000" dirty="0" smtClean="0"/>
              <a:t> igra ulogu kod odlučivanja da li uopšte koristiti fiskalne mjere</a:t>
            </a:r>
            <a:endParaRPr lang="hr-BA" sz="3000" dirty="0" smtClean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sz="3800" dirty="0" smtClean="0"/>
              <a:t>Koraci u dizajnu poticaja</a:t>
            </a:r>
            <a:endParaRPr lang="hr-BA" sz="38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115328" cy="4411663"/>
          </a:xfrm>
        </p:spPr>
        <p:txBody>
          <a:bodyPr/>
          <a:lstStyle/>
          <a:p>
            <a:pPr eaLnBrk="1" hangingPunct="1"/>
            <a:r>
              <a:rPr lang="bs-Latn-BA" sz="3000" dirty="0" smtClean="0"/>
              <a:t>Selektirati ciljne grupe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3000" dirty="0" smtClean="0"/>
              <a:t>Definirati kvalifikovane troškove</a:t>
            </a:r>
          </a:p>
          <a:p>
            <a:pPr eaLnBrk="1" hangingPunct="1"/>
            <a:endParaRPr lang="bs-Latn-BA" sz="1600" dirty="0" smtClean="0"/>
          </a:p>
          <a:p>
            <a:pPr eaLnBrk="1" hangingPunct="1"/>
            <a:r>
              <a:rPr lang="bs-Latn-BA" sz="3000" dirty="0" smtClean="0"/>
              <a:t>Napraviti izbor između poreskih oslobađanja koja se primjenjuju na ukupne R&amp;D izdatke i oslobađanja baziranih na dodatnoj R&amp;D potrošnji  </a:t>
            </a:r>
            <a:endParaRPr lang="hr-BA" sz="3000" dirty="0" smtClean="0"/>
          </a:p>
          <a:p>
            <a:pPr eaLnBrk="1" hangingPunct="1"/>
            <a:endParaRPr lang="hr-BA" sz="3000" dirty="0" smtClean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sz="3800" dirty="0" smtClean="0"/>
              <a:t>Utvrđivanje ciljne grupe</a:t>
            </a:r>
            <a:endParaRPr lang="hr-BA" sz="38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 eaLnBrk="1" hangingPunct="1"/>
            <a:r>
              <a:rPr lang="bs-Latn-BA" sz="3000" dirty="0" smtClean="0"/>
              <a:t>Fiskalnu podršku učiniti dostupnom svim kompanijama, ili je učiniti izdašnijom za ciljane grupe firmi (npr. SME)</a:t>
            </a:r>
            <a:endParaRPr lang="hr-BA" sz="3000" dirty="0" smtClean="0"/>
          </a:p>
          <a:p>
            <a:pPr eaLnBrk="1" hangingPunct="1"/>
            <a:endParaRPr lang="hr-BA" sz="1600" dirty="0" smtClean="0"/>
          </a:p>
          <a:p>
            <a:pPr eaLnBrk="1" hangingPunct="1"/>
            <a:r>
              <a:rPr lang="bs-Latn-BA" sz="3000" dirty="0" smtClean="0"/>
              <a:t>Postavljanje gornje granice na iznos poreskog oslobađanja</a:t>
            </a:r>
          </a:p>
          <a:p>
            <a:pPr eaLnBrk="1" hangingPunct="1"/>
            <a:endParaRPr lang="hr-BA" sz="1600" dirty="0" smtClean="0"/>
          </a:p>
          <a:p>
            <a:pPr eaLnBrk="1" hangingPunct="1"/>
            <a:r>
              <a:rPr lang="bs-Latn-BA" sz="3000" dirty="0" smtClean="0"/>
              <a:t>Osiguravajući više poreske olakšice za SME i/ili veću flaksibilnost (npr. kroz refundiranje u novcu ili neiskorištene olakšice)</a:t>
            </a:r>
            <a:endParaRPr lang="hr-BA" sz="3000" dirty="0" smtClean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BA" sz="3800" dirty="0" smtClean="0"/>
              <a:t>Tipovi izdataka </a:t>
            </a:r>
            <a:r>
              <a:rPr lang="hr-BA" sz="3800" dirty="0" err="1" smtClean="0"/>
              <a:t>kvalifikovani</a:t>
            </a:r>
            <a:r>
              <a:rPr lang="hr-BA" sz="3800" dirty="0" smtClean="0"/>
              <a:t> za fiskalne poticaje</a:t>
            </a:r>
            <a:endParaRPr lang="hr-BA" sz="38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186766" cy="4525963"/>
          </a:xfrm>
        </p:spPr>
        <p:txBody>
          <a:bodyPr/>
          <a:lstStyle/>
          <a:p>
            <a:pPr eaLnBrk="1" hangingPunct="1">
              <a:buNone/>
            </a:pPr>
            <a:endParaRPr lang="bs-Latn-BA" sz="700" dirty="0" smtClean="0"/>
          </a:p>
          <a:p>
            <a:pPr eaLnBrk="1" hangingPunct="1"/>
            <a:r>
              <a:rPr lang="bs-Latn-BA" sz="3000" dirty="0" smtClean="0"/>
              <a:t>Izdvajanja za plaće povezane sa R&amp;D aktivnostima – smanjuje socijalne doprinose i poreze na plaće i daje poticaj za investicije u ljudski kapital</a:t>
            </a:r>
          </a:p>
          <a:p>
            <a:pPr eaLnBrk="1" hangingPunct="1"/>
            <a:endParaRPr lang="hr-BA" sz="1600" dirty="0" smtClean="0"/>
          </a:p>
          <a:p>
            <a:pPr eaLnBrk="1" hangingPunct="1"/>
            <a:r>
              <a:rPr lang="bs-Latn-BA" sz="3000" dirty="0" smtClean="0"/>
              <a:t>Tekuća R&amp;D izdvajanja – uključuje nadnice i sva potrošna dobra korištena u R&amp;D procesima</a:t>
            </a:r>
          </a:p>
          <a:p>
            <a:pPr eaLnBrk="1" hangingPunct="1">
              <a:buFont typeface="Arial" charset="0"/>
              <a:buNone/>
            </a:pPr>
            <a:r>
              <a:rPr lang="bs-Latn-BA" sz="3000" dirty="0" smtClean="0"/>
              <a:t> </a:t>
            </a:r>
            <a:endParaRPr lang="hr-BA" sz="3000" dirty="0" smtClean="0"/>
          </a:p>
          <a:p>
            <a:pPr eaLnBrk="1" hangingPunct="1"/>
            <a:r>
              <a:rPr lang="bs-Latn-BA" sz="3000" dirty="0" smtClean="0"/>
              <a:t>Tekuća i kapitalna R&amp;D izdvajanja – proširuje poticaj za kompanije, ali povećava javni trošak politike.</a:t>
            </a:r>
            <a:endParaRPr lang="hr-BA" sz="3000" dirty="0" smtClean="0"/>
          </a:p>
          <a:p>
            <a:pPr eaLnBrk="1" hangingPunct="1"/>
            <a:endParaRPr lang="hr-BA" sz="3000" dirty="0" smtClean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708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ULOGA I ZNAČAJ PORESKE POLITIKE U PROMOVISANJU INVACIJSKIH AKTIVNOSTI POSLOVNOG SEKTORA</vt:lpstr>
      <vt:lpstr>Sadržaj prezentacije</vt:lpstr>
      <vt:lpstr>Slide 3</vt:lpstr>
      <vt:lpstr>Direktna vs indirektna podrška za R&amp;D u poslovnom sektoru</vt:lpstr>
      <vt:lpstr>Indirektna podrška države R&amp;D poslovnog sektora - poreski poticaji</vt:lpstr>
      <vt:lpstr>Dizajn poreskih poticaja</vt:lpstr>
      <vt:lpstr>Koraci u dizajnu poticaja</vt:lpstr>
      <vt:lpstr>Utvrđivanje ciljne grupe</vt:lpstr>
      <vt:lpstr>Tipovi izdataka kvalifikovani za fiskalne poticaje</vt:lpstr>
      <vt:lpstr>Primjeri jednostavnih poticajnih R&amp;D šema</vt:lpstr>
      <vt:lpstr>Primjeri glavnih odstupanja</vt:lpstr>
      <vt:lpstr>Dodatni primjeri</vt:lpstr>
      <vt:lpstr>Situacija u Bosni i Hercegovini</vt:lpstr>
      <vt:lpstr>Zakon o porezu na dobit u FBiH</vt:lpstr>
      <vt:lpstr>Zakon o porezu na dobit u FBiH</vt:lpstr>
      <vt:lpstr>Zakon o porezu na dobit u RS</vt:lpstr>
      <vt:lpstr>Zaključna razmatranja</vt:lpstr>
      <vt:lpstr>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User</cp:lastModifiedBy>
  <cp:revision>85</cp:revision>
  <dcterms:created xsi:type="dcterms:W3CDTF">2012-11-28T17:28:27Z</dcterms:created>
  <dcterms:modified xsi:type="dcterms:W3CDTF">2013-09-23T06:43:24Z</dcterms:modified>
</cp:coreProperties>
</file>