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3" r:id="rId12"/>
    <p:sldId id="269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008615-1D6B-48C4-ABCB-1AB6AE0E6CE9}" type="doc">
      <dgm:prSet loTypeId="urn:microsoft.com/office/officeart/2005/8/layout/arrow3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bs-Latn-BA"/>
        </a:p>
      </dgm:t>
    </dgm:pt>
    <dgm:pt modelId="{571000C9-F536-461D-9CD9-B41C6D56B34B}">
      <dgm:prSet phldrT="[Text]" custT="1"/>
      <dgm:spPr/>
      <dgm:t>
        <a:bodyPr/>
        <a:lstStyle/>
        <a:p>
          <a:pPr algn="l"/>
          <a:r>
            <a:rPr lang="bs-Latn-BA" sz="2400" dirty="0" smtClean="0"/>
            <a:t>- </a:t>
          </a:r>
          <a:r>
            <a:rPr lang="bs-Latn-BA" sz="2000" dirty="0" smtClean="0"/>
            <a:t>Standardi</a:t>
          </a:r>
          <a:r>
            <a:rPr lang="bs-Latn-BA" sz="2000" dirty="0" smtClean="0"/>
            <a:t>;</a:t>
          </a:r>
        </a:p>
        <a:p>
          <a:pPr algn="l"/>
          <a:r>
            <a:rPr lang="bs-Latn-BA" sz="2000" dirty="0" smtClean="0"/>
            <a:t>- </a:t>
          </a:r>
          <a:r>
            <a:rPr lang="bs-Latn-BA" sz="2000" dirty="0" smtClean="0"/>
            <a:t>Akrualni </a:t>
          </a:r>
          <a:r>
            <a:rPr lang="bs-Latn-BA" sz="2000" dirty="0" smtClean="0"/>
            <a:t>koncept</a:t>
          </a:r>
          <a:r>
            <a:rPr lang="bs-Latn-BA" sz="2000" dirty="0" smtClean="0"/>
            <a:t>;</a:t>
          </a:r>
        </a:p>
        <a:p>
          <a:pPr algn="l"/>
          <a:r>
            <a:rPr lang="bs-Latn-BA" sz="2000" dirty="0" smtClean="0"/>
            <a:t>- Historijski trošak</a:t>
          </a:r>
          <a:endParaRPr lang="bs-Latn-BA" sz="2000" dirty="0"/>
        </a:p>
      </dgm:t>
    </dgm:pt>
    <dgm:pt modelId="{6CA9E32E-845A-458E-8ED3-BA17A3E57DE1}" type="parTrans" cxnId="{D1A556E0-EDB3-494B-BB21-E5F7B87D9146}">
      <dgm:prSet/>
      <dgm:spPr/>
      <dgm:t>
        <a:bodyPr/>
        <a:lstStyle/>
        <a:p>
          <a:endParaRPr lang="bs-Latn-BA"/>
        </a:p>
      </dgm:t>
    </dgm:pt>
    <dgm:pt modelId="{D5E16595-CA5F-4E6A-9E62-42AA4B0E40A2}" type="sibTrans" cxnId="{D1A556E0-EDB3-494B-BB21-E5F7B87D9146}">
      <dgm:prSet/>
      <dgm:spPr/>
      <dgm:t>
        <a:bodyPr/>
        <a:lstStyle/>
        <a:p>
          <a:endParaRPr lang="bs-Latn-BA"/>
        </a:p>
      </dgm:t>
    </dgm:pt>
    <dgm:pt modelId="{517E6B21-7C01-47A3-8681-D1F5CE357D99}">
      <dgm:prSet phldrT="[Text]" custT="1"/>
      <dgm:spPr/>
      <dgm:t>
        <a:bodyPr/>
        <a:lstStyle/>
        <a:p>
          <a:pPr algn="l"/>
          <a:r>
            <a:rPr lang="bs-Latn-BA" sz="2000" dirty="0" smtClean="0"/>
            <a:t>Procjena;</a:t>
          </a:r>
        </a:p>
        <a:p>
          <a:pPr algn="l"/>
          <a:r>
            <a:rPr lang="bs-Latn-BA" sz="2000" dirty="0" smtClean="0"/>
            <a:t>Izvijesnost;</a:t>
          </a:r>
        </a:p>
        <a:p>
          <a:pPr algn="l"/>
          <a:r>
            <a:rPr lang="bs-Latn-BA" sz="2000" dirty="0" smtClean="0"/>
            <a:t>Diskrecione mogućnosti;</a:t>
          </a:r>
          <a:endParaRPr lang="bs-Latn-BA" sz="2000" dirty="0"/>
        </a:p>
      </dgm:t>
    </dgm:pt>
    <dgm:pt modelId="{93527265-B98A-4BE0-8510-0D0320228EB8}" type="parTrans" cxnId="{2BB6480B-5988-4817-A6FC-202C8440736F}">
      <dgm:prSet/>
      <dgm:spPr/>
      <dgm:t>
        <a:bodyPr/>
        <a:lstStyle/>
        <a:p>
          <a:endParaRPr lang="bs-Latn-BA"/>
        </a:p>
      </dgm:t>
    </dgm:pt>
    <dgm:pt modelId="{AA1937CF-AAA1-413F-A81E-06A2D11FA392}" type="sibTrans" cxnId="{2BB6480B-5988-4817-A6FC-202C8440736F}">
      <dgm:prSet/>
      <dgm:spPr/>
      <dgm:t>
        <a:bodyPr/>
        <a:lstStyle/>
        <a:p>
          <a:endParaRPr lang="bs-Latn-BA"/>
        </a:p>
      </dgm:t>
    </dgm:pt>
    <dgm:pt modelId="{0E37DFC0-8F6C-4908-86CC-68165B3D9F28}" type="pres">
      <dgm:prSet presAssocID="{3D008615-1D6B-48C4-ABCB-1AB6AE0E6CE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DB0EEB6D-8A58-4DAC-9864-2D465C2732C2}" type="pres">
      <dgm:prSet presAssocID="{3D008615-1D6B-48C4-ABCB-1AB6AE0E6CE9}" presName="divider" presStyleLbl="fgShp" presStyleIdx="0" presStyleCnt="1"/>
      <dgm:spPr/>
    </dgm:pt>
    <dgm:pt modelId="{D8EB2388-2FD0-4874-820D-37C652DA6BE9}" type="pres">
      <dgm:prSet presAssocID="{571000C9-F536-461D-9CD9-B41C6D56B34B}" presName="downArrow" presStyleLbl="node1" presStyleIdx="0" presStyleCnt="2"/>
      <dgm:spPr/>
    </dgm:pt>
    <dgm:pt modelId="{5C75D76A-E3A6-4ED1-9FE8-C0777D9A6642}" type="pres">
      <dgm:prSet presAssocID="{571000C9-F536-461D-9CD9-B41C6D56B34B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57AF1ACC-E343-4102-9AB1-7E0C0CA35354}" type="pres">
      <dgm:prSet presAssocID="{517E6B21-7C01-47A3-8681-D1F5CE357D99}" presName="upArrow" presStyleLbl="node1" presStyleIdx="1" presStyleCnt="2"/>
      <dgm:spPr/>
    </dgm:pt>
    <dgm:pt modelId="{C98B4722-8B4D-4A52-A61B-CEE8CAA5B147}" type="pres">
      <dgm:prSet presAssocID="{517E6B21-7C01-47A3-8681-D1F5CE357D9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35900E81-13F0-4952-B1C8-ED530C35515A}" type="presOf" srcId="{3D008615-1D6B-48C4-ABCB-1AB6AE0E6CE9}" destId="{0E37DFC0-8F6C-4908-86CC-68165B3D9F28}" srcOrd="0" destOrd="0" presId="urn:microsoft.com/office/officeart/2005/8/layout/arrow3"/>
    <dgm:cxn modelId="{DE87BB6D-1173-47F6-BD19-62B0E0A05E0F}" type="presOf" srcId="{571000C9-F536-461D-9CD9-B41C6D56B34B}" destId="{5C75D76A-E3A6-4ED1-9FE8-C0777D9A6642}" srcOrd="0" destOrd="0" presId="urn:microsoft.com/office/officeart/2005/8/layout/arrow3"/>
    <dgm:cxn modelId="{2BB6480B-5988-4817-A6FC-202C8440736F}" srcId="{3D008615-1D6B-48C4-ABCB-1AB6AE0E6CE9}" destId="{517E6B21-7C01-47A3-8681-D1F5CE357D99}" srcOrd="1" destOrd="0" parTransId="{93527265-B98A-4BE0-8510-0D0320228EB8}" sibTransId="{AA1937CF-AAA1-413F-A81E-06A2D11FA392}"/>
    <dgm:cxn modelId="{42F455C9-CCD9-4FAE-86C6-2BADBC56F99F}" type="presOf" srcId="{517E6B21-7C01-47A3-8681-D1F5CE357D99}" destId="{C98B4722-8B4D-4A52-A61B-CEE8CAA5B147}" srcOrd="0" destOrd="0" presId="urn:microsoft.com/office/officeart/2005/8/layout/arrow3"/>
    <dgm:cxn modelId="{D1A556E0-EDB3-494B-BB21-E5F7B87D9146}" srcId="{3D008615-1D6B-48C4-ABCB-1AB6AE0E6CE9}" destId="{571000C9-F536-461D-9CD9-B41C6D56B34B}" srcOrd="0" destOrd="0" parTransId="{6CA9E32E-845A-458E-8ED3-BA17A3E57DE1}" sibTransId="{D5E16595-CA5F-4E6A-9E62-42AA4B0E40A2}"/>
    <dgm:cxn modelId="{BFBCA723-AF6F-4DF9-B470-666C82A6D8BD}" type="presParOf" srcId="{0E37DFC0-8F6C-4908-86CC-68165B3D9F28}" destId="{DB0EEB6D-8A58-4DAC-9864-2D465C2732C2}" srcOrd="0" destOrd="0" presId="urn:microsoft.com/office/officeart/2005/8/layout/arrow3"/>
    <dgm:cxn modelId="{F979FCF6-F1B6-454F-A1EB-3D7F2F8D6046}" type="presParOf" srcId="{0E37DFC0-8F6C-4908-86CC-68165B3D9F28}" destId="{D8EB2388-2FD0-4874-820D-37C652DA6BE9}" srcOrd="1" destOrd="0" presId="urn:microsoft.com/office/officeart/2005/8/layout/arrow3"/>
    <dgm:cxn modelId="{F85D8308-9E90-4101-95F4-ED51B765D736}" type="presParOf" srcId="{0E37DFC0-8F6C-4908-86CC-68165B3D9F28}" destId="{5C75D76A-E3A6-4ED1-9FE8-C0777D9A6642}" srcOrd="2" destOrd="0" presId="urn:microsoft.com/office/officeart/2005/8/layout/arrow3"/>
    <dgm:cxn modelId="{3266F983-34A2-4B5B-87DA-130ECD6084D3}" type="presParOf" srcId="{0E37DFC0-8F6C-4908-86CC-68165B3D9F28}" destId="{57AF1ACC-E343-4102-9AB1-7E0C0CA35354}" srcOrd="3" destOrd="0" presId="urn:microsoft.com/office/officeart/2005/8/layout/arrow3"/>
    <dgm:cxn modelId="{C60A283E-9560-4251-BA78-EBE6BEBE592B}" type="presParOf" srcId="{0E37DFC0-8F6C-4908-86CC-68165B3D9F28}" destId="{C98B4722-8B4D-4A52-A61B-CEE8CAA5B14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0EEB6D-8A58-4DAC-9864-2D465C2732C2}">
      <dsp:nvSpPr>
        <dsp:cNvPr id="0" name=""/>
        <dsp:cNvSpPr/>
      </dsp:nvSpPr>
      <dsp:spPr>
        <a:xfrm rot="21300000">
          <a:off x="25254" y="2000247"/>
          <a:ext cx="8179091" cy="936629"/>
        </a:xfrm>
        <a:prstGeom prst="mathMin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EB2388-2FD0-4874-820D-37C652DA6BE9}">
      <dsp:nvSpPr>
        <dsp:cNvPr id="0" name=""/>
        <dsp:cNvSpPr/>
      </dsp:nvSpPr>
      <dsp:spPr>
        <a:xfrm>
          <a:off x="987552" y="246856"/>
          <a:ext cx="2468880" cy="1974850"/>
        </a:xfrm>
        <a:prstGeom prst="down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75D76A-E3A6-4ED1-9FE8-C0777D9A6642}">
      <dsp:nvSpPr>
        <dsp:cNvPr id="0" name=""/>
        <dsp:cNvSpPr/>
      </dsp:nvSpPr>
      <dsp:spPr>
        <a:xfrm>
          <a:off x="4361687" y="0"/>
          <a:ext cx="2633472" cy="2073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- </a:t>
          </a:r>
          <a:r>
            <a:rPr lang="bs-Latn-BA" sz="2000" kern="1200" dirty="0" smtClean="0"/>
            <a:t>Standardi</a:t>
          </a:r>
          <a:r>
            <a:rPr lang="bs-Latn-BA" sz="2000" kern="1200" dirty="0" smtClean="0"/>
            <a:t>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- </a:t>
          </a:r>
          <a:r>
            <a:rPr lang="bs-Latn-BA" sz="2000" kern="1200" dirty="0" smtClean="0"/>
            <a:t>Akrualni </a:t>
          </a:r>
          <a:r>
            <a:rPr lang="bs-Latn-BA" sz="2000" kern="1200" dirty="0" smtClean="0"/>
            <a:t>koncept</a:t>
          </a:r>
          <a:r>
            <a:rPr lang="bs-Latn-BA" sz="2000" kern="1200" dirty="0" smtClean="0"/>
            <a:t>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- Historijski trošak</a:t>
          </a:r>
          <a:endParaRPr lang="bs-Latn-BA" sz="2000" kern="1200" dirty="0"/>
        </a:p>
      </dsp:txBody>
      <dsp:txXfrm>
        <a:off x="4361687" y="0"/>
        <a:ext cx="2633472" cy="2073592"/>
      </dsp:txXfrm>
    </dsp:sp>
    <dsp:sp modelId="{57AF1ACC-E343-4102-9AB1-7E0C0CA35354}">
      <dsp:nvSpPr>
        <dsp:cNvPr id="0" name=""/>
        <dsp:cNvSpPr/>
      </dsp:nvSpPr>
      <dsp:spPr>
        <a:xfrm>
          <a:off x="4773168" y="2715418"/>
          <a:ext cx="2468880" cy="1974850"/>
        </a:xfrm>
        <a:prstGeom prst="up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8B4722-8B4D-4A52-A61B-CEE8CAA5B147}">
      <dsp:nvSpPr>
        <dsp:cNvPr id="0" name=""/>
        <dsp:cNvSpPr/>
      </dsp:nvSpPr>
      <dsp:spPr>
        <a:xfrm>
          <a:off x="1234440" y="2863532"/>
          <a:ext cx="2633472" cy="2073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Procjena;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Izvijesnost;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Diskrecione mogućnosti;</a:t>
          </a:r>
          <a:endParaRPr lang="bs-Latn-BA" sz="2000" kern="1200" dirty="0"/>
        </a:p>
      </dsp:txBody>
      <dsp:txXfrm>
        <a:off x="1234440" y="2863532"/>
        <a:ext cx="2633472" cy="2073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3AD2FB-F32B-4402-AEB5-62BC30690E95}" type="datetimeFigureOut">
              <a:rPr lang="bs-Latn-BA" smtClean="0"/>
              <a:pPr/>
              <a:t>27.9.2013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A77656-7BC2-4423-8FD7-68D2899467B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975104"/>
          </a:xfrm>
        </p:spPr>
        <p:txBody>
          <a:bodyPr/>
          <a:lstStyle/>
          <a:p>
            <a:r>
              <a:rPr lang="bs-Latn-BA" sz="3600" dirty="0" smtClean="0"/>
              <a:t>Kvalitet finansijskog izvještavanja i optimizacija investicijskih procesa</a:t>
            </a:r>
            <a:endParaRPr lang="bs-Latn-B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872208"/>
          </a:xfrm>
        </p:spPr>
        <p:txBody>
          <a:bodyPr>
            <a:normAutofit fontScale="77500" lnSpcReduction="20000"/>
          </a:bodyPr>
          <a:lstStyle/>
          <a:p>
            <a:pPr algn="ctr"/>
            <a:endParaRPr lang="bs-Latn-BA" sz="2800" b="1" dirty="0" smtClean="0"/>
          </a:p>
          <a:p>
            <a:pPr algn="ctr"/>
            <a:r>
              <a:rPr lang="bs-Latn-BA" sz="2800" b="1" dirty="0" smtClean="0"/>
              <a:t>FEB – SIMPOZIJ</a:t>
            </a:r>
          </a:p>
          <a:p>
            <a:endParaRPr lang="bs-Latn-BA" dirty="0" smtClean="0"/>
          </a:p>
          <a:p>
            <a:pPr algn="ctr"/>
            <a:endParaRPr lang="bs-Latn-BA" dirty="0" smtClean="0"/>
          </a:p>
          <a:p>
            <a:pPr algn="ctr"/>
            <a:endParaRPr lang="bs-Latn-BA" dirty="0" smtClean="0"/>
          </a:p>
          <a:p>
            <a:pPr algn="ctr"/>
            <a:r>
              <a:rPr lang="bs-Latn-BA" dirty="0" smtClean="0"/>
              <a:t>Neum, Septembar, 2013</a:t>
            </a:r>
          </a:p>
          <a:p>
            <a:endParaRPr lang="bs-Latn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600" dirty="0" smtClean="0"/>
              <a:t>Kvalitet finansijskog izvještavanja – kvantitativni aspekt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772400" cy="3718648"/>
          </a:xfrm>
        </p:spPr>
        <p:txBody>
          <a:bodyPr>
            <a:normAutofit/>
          </a:bodyPr>
          <a:lstStyle/>
          <a:p>
            <a:r>
              <a:rPr lang="bs-Latn-BA" dirty="0" smtClean="0"/>
              <a:t>Kvantitativna mjerila – agregatni akruali;</a:t>
            </a:r>
          </a:p>
          <a:p>
            <a:r>
              <a:rPr lang="bs-Latn-BA" dirty="0" smtClean="0"/>
              <a:t>AA: sve dodatne promjene koje u izvještajnom periodu nisu simultano pratili novčani tokovi;</a:t>
            </a:r>
          </a:p>
          <a:p>
            <a:pPr>
              <a:buNone/>
            </a:pPr>
            <a:endParaRPr lang="bs-Latn-B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600" dirty="0" smtClean="0"/>
              <a:t>Kvalitet finansijskog izvještavanja – kvantitativni aspekt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772400" cy="3718648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Agregatni </a:t>
            </a:r>
            <a:r>
              <a:rPr lang="bs-Latn-BA" dirty="0" smtClean="0"/>
              <a:t>akruali izvedeni </a:t>
            </a:r>
            <a:r>
              <a:rPr lang="bs-Latn-BA" dirty="0" smtClean="0"/>
              <a:t>iz bilansa stanja AA(BS):</a:t>
            </a:r>
          </a:p>
          <a:p>
            <a:pPr>
              <a:buNone/>
            </a:pPr>
            <a:r>
              <a:rPr lang="bs-Latn-BA" dirty="0" smtClean="0"/>
              <a:t>     </a:t>
            </a:r>
          </a:p>
          <a:p>
            <a:pPr>
              <a:buNone/>
            </a:pPr>
            <a:r>
              <a:rPr lang="bs-Latn-BA" dirty="0" smtClean="0"/>
              <a:t>                      NOS = (A – Novac) – (Obaveze – Krediti)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                       </a:t>
            </a:r>
            <a:r>
              <a:rPr lang="bs-Latn-BA" sz="3600" b="1" dirty="0" smtClean="0"/>
              <a:t>AA(BS)</a:t>
            </a:r>
            <a:r>
              <a:rPr lang="bs-Latn-BA" sz="3600" b="1" baseline="-25000" dirty="0" smtClean="0"/>
              <a:t>t</a:t>
            </a:r>
            <a:r>
              <a:rPr lang="bs-Latn-BA" sz="3600" b="1" dirty="0" smtClean="0"/>
              <a:t>= NOS </a:t>
            </a:r>
            <a:r>
              <a:rPr lang="bs-Latn-BA" sz="3600" b="1" baseline="-25000" dirty="0" smtClean="0"/>
              <a:t>t</a:t>
            </a:r>
            <a:r>
              <a:rPr lang="bs-Latn-BA" sz="3600" b="1" dirty="0" smtClean="0"/>
              <a:t> – NOS </a:t>
            </a:r>
            <a:r>
              <a:rPr lang="bs-Latn-BA" sz="3600" b="1" baseline="-25000" dirty="0" smtClean="0"/>
              <a:t>t-1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AA &gt; O  dodatni udio u akrualnoj komponenti tj. dodatni 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           izvor rizika kvaliteta </a:t>
            </a:r>
            <a:r>
              <a:rPr lang="bs-Latn-BA" dirty="0" smtClean="0"/>
              <a:t>FI</a:t>
            </a:r>
          </a:p>
          <a:p>
            <a:pPr>
              <a:buNone/>
            </a:pPr>
            <a:endParaRPr lang="bs-Latn-B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600" dirty="0" smtClean="0"/>
              <a:t>Kvalitet finansijskog izvještavanja – kvantitativni aspekt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772400" cy="3718648"/>
          </a:xfrm>
        </p:spPr>
        <p:txBody>
          <a:bodyPr>
            <a:normAutofit/>
          </a:bodyPr>
          <a:lstStyle/>
          <a:p>
            <a:r>
              <a:rPr lang="bs-Latn-BA" dirty="0" smtClean="0"/>
              <a:t>AA – pogodan za posmatranje 1 subjekta kroz vrijeme;</a:t>
            </a:r>
          </a:p>
          <a:p>
            <a:r>
              <a:rPr lang="bs-Latn-BA" dirty="0" smtClean="0"/>
              <a:t>Usporedbe unutar djelatnosti podrazumijevaju anuliranje efekta veličine subjekta, odnosno racio akruala;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600" dirty="0" smtClean="0"/>
              <a:t>Kvalitet finansijskog izvještavanja – kvantitativni aspekt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636912"/>
            <a:ext cx="7772400" cy="371864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Veći </a:t>
            </a:r>
            <a:r>
              <a:rPr lang="bs-Latn-BA" dirty="0" smtClean="0"/>
              <a:t>RA, ceteris paribus, sugerira potencijalno manji kvalitet FI;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556792"/>
            <a:ext cx="5015357" cy="100811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17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600" dirty="0" smtClean="0"/>
              <a:t>Kvalitet finansijskog izvještavanja – kvantitativni aspekt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772400" cy="3718648"/>
          </a:xfrm>
        </p:spPr>
        <p:txBody>
          <a:bodyPr>
            <a:normAutofit/>
          </a:bodyPr>
          <a:lstStyle/>
          <a:p>
            <a:r>
              <a:rPr lang="bs-Latn-BA" dirty="0" smtClean="0"/>
              <a:t>Agregatni akrual iz CF izvještaja AA(CF):</a:t>
            </a:r>
          </a:p>
          <a:p>
            <a:pPr>
              <a:buNone/>
            </a:pPr>
            <a:r>
              <a:rPr lang="bs-Latn-BA" dirty="0" smtClean="0"/>
              <a:t>     </a:t>
            </a:r>
          </a:p>
          <a:p>
            <a:pPr>
              <a:buNone/>
            </a:pPr>
            <a:r>
              <a:rPr lang="bs-Latn-BA" b="1" dirty="0" smtClean="0"/>
              <a:t>   </a:t>
            </a:r>
            <a:r>
              <a:rPr lang="bs-Latn-BA" sz="2800" b="1" dirty="0" smtClean="0"/>
              <a:t>AA(CF)</a:t>
            </a:r>
            <a:r>
              <a:rPr lang="bs-Latn-BA" sz="2800" b="1" baseline="-25000" dirty="0" smtClean="0"/>
              <a:t>t</a:t>
            </a:r>
            <a:r>
              <a:rPr lang="bs-Latn-BA" sz="2800" b="1" dirty="0" smtClean="0"/>
              <a:t>= Poslovni rezultat </a:t>
            </a:r>
            <a:r>
              <a:rPr lang="bs-Latn-BA" sz="2800" b="1" baseline="-25000" dirty="0" smtClean="0"/>
              <a:t>t</a:t>
            </a:r>
            <a:r>
              <a:rPr lang="bs-Latn-BA" sz="2800" b="1" dirty="0" smtClean="0"/>
              <a:t> – (CFO </a:t>
            </a:r>
            <a:r>
              <a:rPr lang="bs-Latn-BA" sz="2800" b="1" baseline="-25000" dirty="0" smtClean="0"/>
              <a:t>t</a:t>
            </a:r>
            <a:r>
              <a:rPr lang="bs-Latn-BA" sz="2800" b="1" dirty="0" smtClean="0"/>
              <a:t>+CFI</a:t>
            </a:r>
            <a:r>
              <a:rPr lang="bs-Latn-BA" sz="2800" b="1" baseline="-25000" dirty="0" smtClean="0"/>
              <a:t>t</a:t>
            </a:r>
            <a:r>
              <a:rPr lang="bs-Latn-BA" sz="2800" b="1" dirty="0" smtClean="0"/>
              <a:t>)</a:t>
            </a:r>
          </a:p>
          <a:p>
            <a:pPr>
              <a:buNone/>
            </a:pPr>
            <a:endParaRPr lang="bs-Latn-BA" sz="3200" baseline="-25000" dirty="0" smtClean="0"/>
          </a:p>
          <a:p>
            <a:pPr>
              <a:buNone/>
            </a:pPr>
            <a:r>
              <a:rPr lang="bs-Latn-BA" dirty="0" smtClean="0"/>
              <a:t>  </a:t>
            </a:r>
          </a:p>
          <a:p>
            <a:pPr>
              <a:buNone/>
            </a:pPr>
            <a:endParaRPr lang="bs-Latn-BA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573016"/>
            <a:ext cx="3692718" cy="72008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600" dirty="0" smtClean="0"/>
              <a:t>Kvalitativne karakteristike finansijskih izvještaja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772400" cy="3718648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Fundamentalne: </a:t>
            </a:r>
          </a:p>
          <a:p>
            <a:pPr marL="582930" indent="-514350">
              <a:buAutoNum type="arabicParenR"/>
            </a:pPr>
            <a:r>
              <a:rPr lang="bs-Latn-BA" dirty="0" smtClean="0"/>
              <a:t>Relevantnost i </a:t>
            </a:r>
          </a:p>
          <a:p>
            <a:pPr marL="582930" indent="-514350">
              <a:buAutoNum type="arabicParenR"/>
            </a:pPr>
            <a:r>
              <a:rPr lang="bs-Latn-BA" dirty="0" smtClean="0"/>
              <a:t>Vjerodostojnost;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  </a:t>
            </a:r>
          </a:p>
          <a:p>
            <a:pPr>
              <a:buNone/>
            </a:pPr>
            <a:r>
              <a:rPr lang="bs-Latn-BA" b="1" dirty="0" smtClean="0"/>
              <a:t>   </a:t>
            </a:r>
            <a:endParaRPr lang="bs-Latn-BA" sz="3200" b="1" dirty="0" smtClean="0"/>
          </a:p>
          <a:p>
            <a:pPr>
              <a:buNone/>
            </a:pPr>
            <a:endParaRPr lang="bs-Latn-BA" sz="3200" baseline="-25000" dirty="0" smtClean="0"/>
          </a:p>
          <a:p>
            <a:pPr>
              <a:buNone/>
            </a:pPr>
            <a:r>
              <a:rPr lang="bs-Latn-BA" dirty="0" smtClean="0"/>
              <a:t>  </a:t>
            </a:r>
          </a:p>
          <a:p>
            <a:pPr>
              <a:buNone/>
            </a:pPr>
            <a:endParaRPr lang="bs-Latn-BA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600" dirty="0" smtClean="0"/>
              <a:t>Kvalitativne karakteristike finansijskih izvještaja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772400" cy="3718648"/>
          </a:xfrm>
        </p:spPr>
        <p:txBody>
          <a:bodyPr>
            <a:normAutofit fontScale="47500" lnSpcReduction="20000"/>
          </a:bodyPr>
          <a:lstStyle/>
          <a:p>
            <a:r>
              <a:rPr lang="bs-Latn-BA" sz="5900" dirty="0" smtClean="0"/>
              <a:t>Dopunske (prateće): </a:t>
            </a:r>
          </a:p>
          <a:p>
            <a:pPr marL="582930" indent="-514350">
              <a:buAutoNum type="arabicParenR"/>
            </a:pPr>
            <a:r>
              <a:rPr lang="bs-Latn-BA" sz="5900" dirty="0" smtClean="0"/>
              <a:t>Uporedivost; </a:t>
            </a:r>
          </a:p>
          <a:p>
            <a:pPr marL="582930" indent="-514350">
              <a:buAutoNum type="arabicParenR"/>
            </a:pPr>
            <a:r>
              <a:rPr lang="bs-Latn-BA" sz="5900" dirty="0" smtClean="0"/>
              <a:t>Provjerljivost;</a:t>
            </a:r>
          </a:p>
          <a:p>
            <a:pPr marL="582930" indent="-514350">
              <a:buAutoNum type="arabicParenR"/>
            </a:pPr>
            <a:r>
              <a:rPr lang="bs-Latn-BA" sz="5900" dirty="0" smtClean="0"/>
              <a:t>Blagovremenost;</a:t>
            </a:r>
          </a:p>
          <a:p>
            <a:pPr marL="582930" indent="-514350">
              <a:buAutoNum type="arabicParenR"/>
            </a:pPr>
            <a:r>
              <a:rPr lang="bs-Latn-BA" sz="5900" dirty="0" smtClean="0"/>
              <a:t>Razumljivost;  </a:t>
            </a:r>
          </a:p>
          <a:p>
            <a:pPr marL="582930" indent="-514350">
              <a:buAutoNum type="arabicParenR"/>
            </a:pPr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  </a:t>
            </a:r>
          </a:p>
          <a:p>
            <a:pPr>
              <a:buNone/>
            </a:pPr>
            <a:r>
              <a:rPr lang="bs-Latn-BA" b="1" dirty="0" smtClean="0"/>
              <a:t>   </a:t>
            </a:r>
            <a:endParaRPr lang="bs-Latn-BA" sz="3200" b="1" dirty="0" smtClean="0"/>
          </a:p>
          <a:p>
            <a:pPr>
              <a:buNone/>
            </a:pPr>
            <a:endParaRPr lang="bs-Latn-BA" sz="3200" baseline="-25000" dirty="0" smtClean="0"/>
          </a:p>
          <a:p>
            <a:pPr>
              <a:buNone/>
            </a:pPr>
            <a:r>
              <a:rPr lang="bs-Latn-BA" dirty="0" smtClean="0"/>
              <a:t>  </a:t>
            </a:r>
          </a:p>
          <a:p>
            <a:pPr>
              <a:buNone/>
            </a:pPr>
            <a:endParaRPr lang="bs-Latn-BA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/>
              <a:t>Kvalitet FI i investicione odluke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772400" cy="3718648"/>
          </a:xfrm>
        </p:spPr>
        <p:txBody>
          <a:bodyPr>
            <a:normAutofit fontScale="92500" lnSpcReduction="20000"/>
          </a:bodyPr>
          <a:lstStyle/>
          <a:p>
            <a:r>
              <a:rPr lang="bs-Latn-BA" sz="3000" dirty="0" smtClean="0"/>
              <a:t>Investitori i FI;</a:t>
            </a:r>
          </a:p>
          <a:p>
            <a:r>
              <a:rPr lang="bs-Latn-BA" sz="3000" dirty="0" smtClean="0"/>
              <a:t>Veza FI i očekivanja investitora;</a:t>
            </a:r>
          </a:p>
          <a:p>
            <a:r>
              <a:rPr lang="bs-Latn-BA" sz="3000" dirty="0" smtClean="0"/>
              <a:t>Novčani tokovi !!!</a:t>
            </a:r>
          </a:p>
          <a:p>
            <a:pPr marL="582930" indent="-514350">
              <a:buNone/>
            </a:pPr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  </a:t>
            </a:r>
          </a:p>
          <a:p>
            <a:pPr>
              <a:buNone/>
            </a:pPr>
            <a:r>
              <a:rPr lang="bs-Latn-BA" b="1" dirty="0" smtClean="0"/>
              <a:t>   </a:t>
            </a:r>
            <a:endParaRPr lang="bs-Latn-BA" sz="3200" b="1" dirty="0" smtClean="0"/>
          </a:p>
          <a:p>
            <a:pPr>
              <a:buNone/>
            </a:pPr>
            <a:endParaRPr lang="bs-Latn-BA" sz="3200" baseline="-25000" dirty="0" smtClean="0"/>
          </a:p>
          <a:p>
            <a:pPr>
              <a:buNone/>
            </a:pPr>
            <a:r>
              <a:rPr lang="bs-Latn-BA" dirty="0" smtClean="0"/>
              <a:t>  </a:t>
            </a:r>
          </a:p>
          <a:p>
            <a:pPr>
              <a:buNone/>
            </a:pPr>
            <a:endParaRPr lang="bs-Latn-BA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/>
              <a:t>Kvalitet FI i investicione odluke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772400" cy="3718648"/>
          </a:xfrm>
        </p:spPr>
        <p:txBody>
          <a:bodyPr>
            <a:normAutofit fontScale="25000" lnSpcReduction="20000"/>
          </a:bodyPr>
          <a:lstStyle/>
          <a:p>
            <a:r>
              <a:rPr lang="bs-Latn-BA" sz="11200" dirty="0" smtClean="0"/>
              <a:t>Primarni interes investitora – sposobnost projekcije CF;</a:t>
            </a:r>
          </a:p>
          <a:p>
            <a:r>
              <a:rPr lang="bs-Latn-BA" sz="11200" dirty="0" smtClean="0"/>
              <a:t>Tehnike odlučivanja o investicijama direktno povezane sa CF;</a:t>
            </a:r>
          </a:p>
          <a:p>
            <a:r>
              <a:rPr lang="bs-Latn-BA" sz="11200" dirty="0" smtClean="0"/>
              <a:t>Rast AA zahtijeva dodatne napore u analizi projekcija CF;</a:t>
            </a:r>
          </a:p>
          <a:p>
            <a:r>
              <a:rPr lang="bs-Latn-BA" sz="11200" dirty="0" smtClean="0"/>
              <a:t>Nužna ocjena kvaliteta FI prije donošenja investicijskih odluka;</a:t>
            </a:r>
          </a:p>
          <a:p>
            <a:pPr marL="582930" indent="-514350">
              <a:buNone/>
            </a:pPr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  </a:t>
            </a:r>
          </a:p>
          <a:p>
            <a:pPr>
              <a:buNone/>
            </a:pPr>
            <a:r>
              <a:rPr lang="bs-Latn-BA" b="1" dirty="0" smtClean="0"/>
              <a:t>   </a:t>
            </a:r>
            <a:endParaRPr lang="bs-Latn-BA" sz="3200" b="1" dirty="0" smtClean="0"/>
          </a:p>
          <a:p>
            <a:pPr>
              <a:buNone/>
            </a:pPr>
            <a:endParaRPr lang="bs-Latn-BA" sz="3200" baseline="-25000" dirty="0" smtClean="0"/>
          </a:p>
          <a:p>
            <a:pPr>
              <a:buNone/>
            </a:pPr>
            <a:r>
              <a:rPr lang="bs-Latn-BA" dirty="0" smtClean="0"/>
              <a:t>  </a:t>
            </a:r>
          </a:p>
          <a:p>
            <a:pPr>
              <a:buNone/>
            </a:pPr>
            <a:endParaRPr lang="bs-Latn-BA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/>
              <a:t>Zaključci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772400" cy="3718648"/>
          </a:xfrm>
        </p:spPr>
        <p:txBody>
          <a:bodyPr>
            <a:normAutofit fontScale="25000" lnSpcReduction="20000"/>
          </a:bodyPr>
          <a:lstStyle/>
          <a:p>
            <a:r>
              <a:rPr lang="bs-Latn-BA" sz="11200" dirty="0" smtClean="0"/>
              <a:t>Izražen problem kvaliteta FI – krize i veliki broj ozbiljnijih korekcija sastavljenih FI;</a:t>
            </a:r>
          </a:p>
          <a:p>
            <a:r>
              <a:rPr lang="bs-Latn-BA" sz="11200" dirty="0" smtClean="0"/>
              <a:t>U našem okruženju potreban dodatni naglasak;</a:t>
            </a:r>
          </a:p>
          <a:p>
            <a:r>
              <a:rPr lang="bs-Latn-BA" sz="11200" dirty="0" smtClean="0"/>
              <a:t>Investitori prepušteni sami sebi da ocjenjuju kvalitet FI;</a:t>
            </a:r>
          </a:p>
          <a:p>
            <a:r>
              <a:rPr lang="bs-Latn-BA" sz="11200" dirty="0" smtClean="0"/>
              <a:t>Neophodan sistemski i profesionalan odnos u ocjeni kvaliteta FI;</a:t>
            </a:r>
          </a:p>
          <a:p>
            <a:pPr marL="582930" indent="-514350">
              <a:buNone/>
            </a:pPr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  </a:t>
            </a:r>
          </a:p>
          <a:p>
            <a:pPr>
              <a:buNone/>
            </a:pPr>
            <a:r>
              <a:rPr lang="bs-Latn-BA" b="1" dirty="0" smtClean="0"/>
              <a:t>   </a:t>
            </a:r>
            <a:endParaRPr lang="bs-Latn-BA" sz="3200" b="1" dirty="0" smtClean="0"/>
          </a:p>
          <a:p>
            <a:pPr>
              <a:buNone/>
            </a:pPr>
            <a:endParaRPr lang="bs-Latn-BA" sz="3200" baseline="-25000" dirty="0" smtClean="0"/>
          </a:p>
          <a:p>
            <a:pPr>
              <a:buNone/>
            </a:pPr>
            <a:r>
              <a:rPr lang="bs-Latn-BA" dirty="0" smtClean="0"/>
              <a:t>  </a:t>
            </a:r>
          </a:p>
          <a:p>
            <a:pPr>
              <a:buNone/>
            </a:pPr>
            <a:endParaRPr lang="bs-Latn-BA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Finansijsko izvještavanje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Forma: IFRS - Finansijski izvještaji;</a:t>
            </a:r>
          </a:p>
          <a:p>
            <a:r>
              <a:rPr lang="bs-Latn-BA" dirty="0" smtClean="0"/>
              <a:t>Suština: </a:t>
            </a:r>
            <a:r>
              <a:rPr lang="bs-Latn-BA" dirty="0" smtClean="0"/>
              <a:t>finansijski položaj, uspješnost </a:t>
            </a:r>
            <a:r>
              <a:rPr lang="bs-Latn-BA" dirty="0" smtClean="0"/>
              <a:t>i budući novčani tokovi;</a:t>
            </a:r>
          </a:p>
          <a:p>
            <a:r>
              <a:rPr lang="bs-Latn-BA" dirty="0" smtClean="0"/>
              <a:t>Sastavljanje </a:t>
            </a:r>
            <a:r>
              <a:rPr lang="bs-Latn-BA" dirty="0" smtClean="0"/>
              <a:t>podrazumijeva formu, a korištenje insistira na suštini;</a:t>
            </a:r>
            <a:endParaRPr lang="bs-Latn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bs-Latn-BA" dirty="0" smtClean="0"/>
          </a:p>
          <a:p>
            <a:pPr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sz="4000" b="1" dirty="0" smtClean="0"/>
              <a:t>HVALA NA PAŽNJI</a:t>
            </a:r>
          </a:p>
          <a:p>
            <a:pPr algn="ctr">
              <a:buNone/>
            </a:pPr>
            <a:endParaRPr lang="bs-Latn-B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Finansijsko izvještavanje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Finansijsko izvještavanje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Ciljevi </a:t>
            </a:r>
            <a:r>
              <a:rPr lang="bs-Latn-BA" dirty="0" smtClean="0"/>
              <a:t>FI:</a:t>
            </a:r>
          </a:p>
          <a:p>
            <a:pPr marL="582930" indent="-514350">
              <a:buAutoNum type="arabicParenR"/>
            </a:pPr>
            <a:r>
              <a:rPr lang="bs-Latn-BA" dirty="0" smtClean="0"/>
              <a:t>Finansijski položaj i uspješnost poslovanja</a:t>
            </a:r>
          </a:p>
          <a:p>
            <a:pPr marL="582930" indent="-514350">
              <a:buAutoNum type="arabicParenR"/>
            </a:pPr>
            <a:r>
              <a:rPr lang="bs-Latn-BA" dirty="0" smtClean="0"/>
              <a:t>Anticipiranje budućih novčanih tokova</a:t>
            </a:r>
            <a:endParaRPr lang="bs-Latn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Finansijsko izvještavanje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Kompleksnost ciljeva FI implicira značaj kvaliteta finansijskog izvještavanja;</a:t>
            </a:r>
          </a:p>
          <a:p>
            <a:r>
              <a:rPr lang="bs-Latn-BA" dirty="0" smtClean="0"/>
              <a:t>Standardi nisu garant nepogrješivosti;</a:t>
            </a:r>
          </a:p>
          <a:p>
            <a:r>
              <a:rPr lang="bs-Latn-BA" dirty="0" smtClean="0"/>
              <a:t>Procjene, izvijesnost i diskrecija???</a:t>
            </a:r>
          </a:p>
          <a:p>
            <a:r>
              <a:rPr lang="bs-Latn-BA" dirty="0" smtClean="0"/>
              <a:t>Motivi za </a:t>
            </a:r>
            <a:r>
              <a:rPr lang="bs-Latn-BA" dirty="0" smtClean="0"/>
              <a:t>zloupotrebu !!!</a:t>
            </a:r>
            <a:endParaRPr lang="bs-Latn-BA" dirty="0" smtClean="0"/>
          </a:p>
          <a:p>
            <a:pPr>
              <a:buNone/>
            </a:pPr>
            <a:endParaRPr lang="bs-Latn-BA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Finansijsko izvještavanje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Fokus investitora:</a:t>
            </a:r>
            <a:endParaRPr lang="bs-Latn-BA" dirty="0" smtClean="0"/>
          </a:p>
          <a:p>
            <a:pPr>
              <a:buFontTx/>
              <a:buChar char="-"/>
            </a:pPr>
            <a:r>
              <a:rPr lang="bs-Latn-BA" dirty="0" smtClean="0"/>
              <a:t>Realna predodžba o vrijednosti;</a:t>
            </a:r>
          </a:p>
          <a:p>
            <a:pPr>
              <a:buFontTx/>
              <a:buChar char="-"/>
            </a:pPr>
            <a:r>
              <a:rPr lang="bs-Latn-BA" dirty="0" smtClean="0"/>
              <a:t>Realan prikaz performansi;</a:t>
            </a:r>
          </a:p>
          <a:p>
            <a:pPr>
              <a:buFontTx/>
              <a:buChar char="-"/>
            </a:pPr>
            <a:r>
              <a:rPr lang="bs-Latn-BA" dirty="0" smtClean="0"/>
              <a:t>Mogućnost projiciranja novčanih tokova;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/>
              <a:t>Akrualni koncept izvještavanja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Temeljna odrednica;</a:t>
            </a:r>
          </a:p>
          <a:p>
            <a:r>
              <a:rPr lang="bs-Latn-BA" dirty="0" smtClean="0"/>
              <a:t>Izvori diskrecije i izuzeci;</a:t>
            </a:r>
          </a:p>
          <a:p>
            <a:r>
              <a:rPr lang="bs-Latn-BA" dirty="0" smtClean="0"/>
              <a:t>Priznavanje prihoda i rashoda – vjerovatnoća očekivanih efekata;</a:t>
            </a:r>
          </a:p>
          <a:p>
            <a:pPr>
              <a:buNone/>
            </a:pPr>
            <a:endParaRPr lang="bs-Latn-BA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/>
              <a:t>Akrualni koncept izvještavanja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Neusklađenost momenta </a:t>
            </a:r>
            <a:r>
              <a:rPr lang="bs-Latn-BA" dirty="0" smtClean="0"/>
              <a:t>priznavanja prihoda/ rashoda i </a:t>
            </a:r>
            <a:r>
              <a:rPr lang="bs-Latn-BA" dirty="0" smtClean="0"/>
              <a:t>pratećih novčanih tokova </a:t>
            </a:r>
            <a:r>
              <a:rPr lang="bs-Latn-BA" dirty="0" smtClean="0"/>
              <a:t>otvara prostor za:</a:t>
            </a:r>
          </a:p>
          <a:p>
            <a:pPr>
              <a:buFontTx/>
              <a:buChar char="-"/>
            </a:pPr>
            <a:r>
              <a:rPr lang="bs-Latn-BA" dirty="0" smtClean="0"/>
              <a:t>Nenamjerne pogreške;</a:t>
            </a:r>
          </a:p>
          <a:p>
            <a:pPr>
              <a:buFontTx/>
              <a:buChar char="-"/>
            </a:pPr>
            <a:r>
              <a:rPr lang="bs-Latn-BA" dirty="0" smtClean="0"/>
              <a:t>Oportuno ponašanje;</a:t>
            </a:r>
          </a:p>
          <a:p>
            <a:pPr>
              <a:buFontTx/>
              <a:buChar char="-"/>
            </a:pPr>
            <a:r>
              <a:rPr lang="bs-Latn-BA" dirty="0" smtClean="0"/>
              <a:t>Strateške manipulacije;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/>
              <a:t>Kvalitet FI– kvantitativni aspekt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772400" cy="3718648"/>
          </a:xfrm>
        </p:spPr>
        <p:txBody>
          <a:bodyPr>
            <a:normAutofit/>
          </a:bodyPr>
          <a:lstStyle/>
          <a:p>
            <a:r>
              <a:rPr lang="bs-Latn-BA" dirty="0" smtClean="0"/>
              <a:t>Fokus na bilans uspjeha;</a:t>
            </a:r>
          </a:p>
          <a:p>
            <a:r>
              <a:rPr lang="bs-Latn-BA" dirty="0" smtClean="0"/>
              <a:t>Akrualni i novčani dio bilansa uspjeha;</a:t>
            </a:r>
          </a:p>
          <a:p>
            <a:r>
              <a:rPr lang="bs-Latn-BA" dirty="0" smtClean="0"/>
              <a:t>“novčani dio” prihoda/rashoda oslobođen rizika kod ocjene kvaliteta FI;</a:t>
            </a:r>
          </a:p>
          <a:p>
            <a:r>
              <a:rPr lang="bs-Latn-BA" dirty="0" smtClean="0"/>
              <a:t>Veći akrualni dio, ceteris paribus, potencijalno manji kvalitet FI</a:t>
            </a:r>
            <a:r>
              <a:rPr lang="bs-Latn-BA" dirty="0" smtClean="0"/>
              <a:t>;</a:t>
            </a:r>
          </a:p>
          <a:p>
            <a:r>
              <a:rPr lang="bs-Latn-BA" dirty="0" smtClean="0"/>
              <a:t>Kvalitet i perzistentnost zarada;</a:t>
            </a:r>
            <a:endParaRPr lang="bs-Latn-B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630</TotalTime>
  <Words>507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Kvalitet finansijskog izvještavanja i optimizacija investicijskih procesa</vt:lpstr>
      <vt:lpstr>Finansijsko izvještavanje</vt:lpstr>
      <vt:lpstr>Finansijsko izvještavanje</vt:lpstr>
      <vt:lpstr>Finansijsko izvještavanje</vt:lpstr>
      <vt:lpstr>Finansijsko izvještavanje</vt:lpstr>
      <vt:lpstr>Finansijsko izvještavanje</vt:lpstr>
      <vt:lpstr>Akrualni koncept izvještavanja</vt:lpstr>
      <vt:lpstr>Akrualni koncept izvještavanja</vt:lpstr>
      <vt:lpstr>Kvalitet FI– kvantitativni aspekt</vt:lpstr>
      <vt:lpstr>Kvalitet finansijskog izvještavanja – kvantitativni aspekt</vt:lpstr>
      <vt:lpstr>Kvalitet finansijskog izvještavanja – kvantitativni aspekt</vt:lpstr>
      <vt:lpstr>Kvalitet finansijskog izvještavanja – kvantitativni aspekt</vt:lpstr>
      <vt:lpstr>Kvalitet finansijskog izvještavanja – kvantitativni aspekt</vt:lpstr>
      <vt:lpstr>Kvalitet finansijskog izvještavanja – kvantitativni aspekt</vt:lpstr>
      <vt:lpstr>Kvalitativne karakteristike finansijskih izvještaja</vt:lpstr>
      <vt:lpstr>Kvalitativne karakteristike finansijskih izvještaja</vt:lpstr>
      <vt:lpstr>Kvalitet FI i investicione odluke</vt:lpstr>
      <vt:lpstr>Kvalitet FI i investicione odluke</vt:lpstr>
      <vt:lpstr>Zaključci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 finansijskog izvještavanja i optimizacija investicijskih procesa</dc:title>
  <dc:creator>Nedžad</dc:creator>
  <cp:lastModifiedBy>Nedžad</cp:lastModifiedBy>
  <cp:revision>27</cp:revision>
  <dcterms:created xsi:type="dcterms:W3CDTF">2013-09-25T12:31:12Z</dcterms:created>
  <dcterms:modified xsi:type="dcterms:W3CDTF">2013-09-27T05:13:52Z</dcterms:modified>
</cp:coreProperties>
</file>