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C2158E-2335-4ED6-B1CA-F8D814C9599E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6EB5D-A683-4015-A3E3-BD797520A6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1828800"/>
          </a:xfrm>
        </p:spPr>
        <p:txBody>
          <a:bodyPr>
            <a:normAutofit/>
          </a:bodyPr>
          <a:lstStyle/>
          <a:p>
            <a:r>
              <a:rPr lang="bs-Latn-BA" sz="3600" dirty="0" smtClean="0"/>
              <a:t>PROF. DR REUF KAPIĆ</a:t>
            </a:r>
            <a:br>
              <a:rPr lang="bs-Latn-BA" sz="3600" dirty="0" smtClean="0"/>
            </a:br>
            <a:r>
              <a:rPr lang="bs-Latn-BA" sz="3600" dirty="0" smtClean="0"/>
              <a:t>PROF. DR SEAD OMERHODŽIĆ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sz="4400" b="1" dirty="0" smtClean="0"/>
              <a:t>KLJUČNI FINANSIJSKO-RAČUNOVODSTVENI UZROCI</a:t>
            </a:r>
          </a:p>
          <a:p>
            <a:r>
              <a:rPr lang="bs-Latn-BA" sz="4400" b="1" dirty="0" smtClean="0"/>
              <a:t>NEUSPJEHA PREDUZEĆA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800" dirty="0" smtClean="0">
                <a:latin typeface="Times New Roman" pitchFamily="18" charset="0"/>
                <a:cs typeface="Times New Roman" pitchFamily="18" charset="0"/>
              </a:rPr>
              <a:t>Zanimljiva je inertnost u rješavanju nastalih neprilika, problema i uopšte krize. Menadžment slabo procjenjuje rizike u poslovanju, ne analizira racio brojeve i druge modele za rano identifikovanje i upozoravanje na krizu.</a:t>
            </a:r>
          </a:p>
          <a:p>
            <a:r>
              <a:rPr lang="bs-Latn-BA" sz="2800" dirty="0" smtClean="0">
                <a:latin typeface="Times New Roman" pitchFamily="18" charset="0"/>
                <a:cs typeface="Times New Roman" pitchFamily="18" charset="0"/>
              </a:rPr>
              <a:t>Primjer: stečaj za dug od 800.000 KM, a imovina (knjigovodstvena vrijednost) 20.000.000 KM.</a:t>
            </a:r>
          </a:p>
          <a:p>
            <a:r>
              <a:rPr lang="bs-Latn-BA" sz="2800" dirty="0" smtClean="0">
                <a:latin typeface="Times New Roman" pitchFamily="18" charset="0"/>
                <a:cs typeface="Times New Roman" pitchFamily="18" charset="0"/>
              </a:rPr>
              <a:t>Neuspjeh i njegovi simptomi se moraju ranije uočiti, jer je stečajni postupak izuzetno skup proces koji traje. Izuzimamo one koji namjerno planiraju stečaj kako bi se rješili dugova i drugih obaveza.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500" dirty="0" smtClean="0"/>
              <a:t>TROŠKOVI I ANALIZA KAPACITETA</a:t>
            </a:r>
          </a:p>
          <a:p>
            <a:pPr>
              <a:buFontTx/>
              <a:buChar char="-"/>
            </a:pPr>
            <a:r>
              <a:rPr lang="bs-Latn-BA" sz="2500" dirty="0" smtClean="0"/>
              <a:t>Preduzeća treba da odrede nivo denominacije, normalan obim proizvodnje sukladan potražnji.</a:t>
            </a:r>
          </a:p>
          <a:p>
            <a:pPr>
              <a:buFontTx/>
              <a:buChar char="-"/>
            </a:pPr>
            <a:r>
              <a:rPr lang="bs-Latn-BA" sz="2500" dirty="0" smtClean="0"/>
              <a:t>Normalni fiksni troškovi, stopa opštih fiksnih troš-kova (planirani fiksni opšti troškovi kroz planirani obim jedinica proizvodnje).</a:t>
            </a:r>
          </a:p>
          <a:p>
            <a:pPr>
              <a:buFontTx/>
              <a:buChar char="-"/>
            </a:pPr>
            <a:r>
              <a:rPr lang="bs-Latn-BA" sz="2500" dirty="0" smtClean="0"/>
              <a:t>Ako su fiksni troškovi 12.000 KM, a nivo denominacije 800 komada, opšti (indirektni) fiksni troškovi po jedinici su 15 KM. </a:t>
            </a:r>
          </a:p>
          <a:p>
            <a:pPr>
              <a:buFontTx/>
              <a:buChar char="-"/>
            </a:pPr>
            <a:r>
              <a:rPr lang="bs-Latn-BA" sz="2500" dirty="0" smtClean="0"/>
              <a:t>Ovo treba da bude osnova za kalkulaciju cijene koštanja. Međutim, jedinične troškove treba oprezno koristiti radi promjene stepena iskorištenosti kapaciteta.    </a:t>
            </a:r>
            <a:endParaRPr lang="en-US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550" dirty="0" smtClean="0"/>
              <a:t>Preduzeća trebaju stalno upoređivati cijenu koštanja i prodajnu cijenu sa tržišnom, jer se dešava da neke proizvode ne treba proizvoditi jer stvaraju gubitak, a to vodi neuspjehu preduzeća.</a:t>
            </a:r>
          </a:p>
          <a:p>
            <a:r>
              <a:rPr lang="bs-Latn-BA" sz="2550" dirty="0" smtClean="0"/>
              <a:t>Primjer javnog preduzeća i problema ukupnih fiksnih troškova.</a:t>
            </a:r>
          </a:p>
          <a:p>
            <a:r>
              <a:rPr lang="bs-Latn-BA" sz="2550" dirty="0" smtClean="0"/>
              <a:t>Primjer neusklađenosti obima proizvodnje i veličine kapaciteta.</a:t>
            </a:r>
          </a:p>
          <a:p>
            <a:r>
              <a:rPr lang="bs-Latn-BA" sz="2550" dirty="0" smtClean="0"/>
              <a:t>Pri određivanju kapaciteta i usklađenosti sa potraž-njom i obimom proizvodnje i prodaje može se koristiti formula za izračunavanje tačke pokriča troškova.</a:t>
            </a:r>
          </a:p>
          <a:p>
            <a:endParaRPr lang="en-US" sz="255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800" dirty="0" smtClean="0"/>
              <a:t>Formula za izračunavanje tačke pokriča troškova:         </a:t>
            </a:r>
          </a:p>
          <a:p>
            <a:r>
              <a:rPr lang="bs-Latn-BA" sz="2800" dirty="0" smtClean="0"/>
              <a:t>Q=                </a:t>
            </a:r>
          </a:p>
          <a:p>
            <a:pPr>
              <a:buNone/>
            </a:pPr>
            <a:r>
              <a:rPr lang="bs-Latn-BA" sz="2800" dirty="0" smtClean="0"/>
              <a:t> Gdje je: TFC- ukupni fiksni troškovi; P-cijena;</a:t>
            </a:r>
          </a:p>
          <a:p>
            <a:pPr>
              <a:buNone/>
            </a:pPr>
            <a:r>
              <a:rPr lang="bs-Latn-BA" sz="2800" dirty="0" smtClean="0"/>
              <a:t>              AVC- prosječni varijabilni troškovi</a:t>
            </a:r>
          </a:p>
          <a:p>
            <a:pPr>
              <a:buNone/>
            </a:pPr>
            <a:r>
              <a:rPr lang="bs-Latn-BA" sz="2800" dirty="0" smtClean="0"/>
              <a:t>Izračunata količina pomoću ove formule ne daje precizne podatke, ali je pokazaatelj gdje se preduzeće nalazi. Ako je izračunata količina 1.000 komada, a preduzeće proizvodi 600 komada jedinica, onda je preduzeće u zoni gubitka.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85852" y="2500306"/>
          <a:ext cx="622300" cy="393700"/>
        </p:xfrm>
        <a:graphic>
          <a:graphicData uri="http://schemas.openxmlformats.org/presentationml/2006/ole">
            <p:oleObj spid="_x0000_s1026" name="Equation" r:id="rId3" imgW="6220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800" dirty="0" smtClean="0">
                <a:latin typeface="Times New Roman" pitchFamily="18" charset="0"/>
                <a:cs typeface="Times New Roman" pitchFamily="18" charset="0"/>
              </a:rPr>
              <a:t>Računovođe zajedno sa menadžmentom moraju više koristiti modele za rano upozoravanje i identifikovanje simptoma krize i neuspjeha, jer svaki sistem teži ka entropiji, pa je pravovremeno preduzimanje akcija u rješavanju krize put ka uspjehu. Za postizanje tog cilja računovodstvo i računovođe daju potrebne podatke i pravi podaci u pravo vrijeme su, uz adekvatne akcije menadžmenta, osnova preživljavanja i uspješnog poslovanja.</a:t>
            </a:r>
          </a:p>
          <a:p>
            <a:r>
              <a:rPr lang="bs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Hvala na pažnji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bs-Latn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Evropskoj uniji je od 2009-2011.  prosječno godišnje 200.000 preduzeća  otišlo u stečaj.</a:t>
            </a:r>
          </a:p>
          <a:p>
            <a:r>
              <a:rPr lang="bs-Latn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Oko 50% novih preduzeća ne preživi u prvih pet godina poslovanja.</a:t>
            </a:r>
          </a:p>
          <a:p>
            <a:r>
              <a:rPr lang="bs-Latn-B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SAD se svake godine osnuje između 150.000 i 190.000 novih preduzeća, dok oko 50.000 do 100.000 ide u bankrot.</a:t>
            </a:r>
          </a:p>
          <a:p>
            <a:pPr>
              <a:buNone/>
            </a:pPr>
            <a:endParaRPr lang="bs-Latn-BA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800" dirty="0" smtClean="0"/>
              <a:t>U BiH je taj proces izražen s obzirom da je zemlja ne tako davno izašla iz ratnih uslova, zbog loše privatizacije i tranzicije, zbog zastarjele opreme, tehnologije i znanja i drugih makro i mikro ekonomskih faktora.</a:t>
            </a:r>
          </a:p>
          <a:p>
            <a:r>
              <a:rPr lang="bs-Latn-BA" sz="2800" dirty="0" smtClean="0"/>
              <a:t>Ima dosta studija koje istražuju uzroke neuspjeha preduzeća i najčešće se koncentrišu oko problema profitabilnosti, zaduženosti, tokova novca, veličine preduzeća, industrijskog sektora i ekonomskih ciklusa.</a:t>
            </a:r>
          </a:p>
          <a:p>
            <a:endParaRPr lang="bs-Latn-BA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OSNOVNI TEORIJSKI ASPEKTI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800" dirty="0" smtClean="0"/>
              <a:t>Neuspjeh nastaje kada preduzeće ne ostvaruje ciljeve i njegove funkcije ne rade adekvatno duže vrijeme u skladu s očekivanjima.</a:t>
            </a:r>
          </a:p>
          <a:p>
            <a:r>
              <a:rPr lang="bs-Latn-BA" sz="2800" dirty="0" smtClean="0"/>
              <a:t>Neuspjeh ne vodi obavezno stečajnom postupku, jer se neprilike i kriza mogu na vrijeme prepoznati, te preduzeti mjere finansijske konsolidacije i restrukturiranja.</a:t>
            </a:r>
          </a:p>
          <a:p>
            <a:r>
              <a:rPr lang="bs-Latn-BA" sz="2800" dirty="0" smtClean="0"/>
              <a:t>Stečajni postupak proizilazi iz nesolventnosti preduzeća, jer su obaveze veće od imovine preduzeća i ne mogu se izmiriti ni kad-tad, tj. i kad bi se sva imovina prodala.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800" dirty="0" smtClean="0"/>
              <a:t>Neuspjeh preduzeća i stečajni postupak je predmet istraživanja finansijskog menadžmenta i upravljačkog računovodstva preko 50 godina.</a:t>
            </a:r>
          </a:p>
          <a:p>
            <a:r>
              <a:rPr lang="bs-Latn-BA" sz="2800" dirty="0" smtClean="0"/>
              <a:t>Predviđanje uspješnosti, odnosno neuspješnosti može se vršiti pomoću više razvijenih modela.</a:t>
            </a:r>
          </a:p>
          <a:p>
            <a:r>
              <a:rPr lang="bs-Latn-BA" sz="2800" dirty="0" smtClean="0"/>
              <a:t>Modeli koji koriste računovodstvene podatke su prikaz prošlih transakcija i događaja i ne mogu biti jedina osnova za predviđanje budućnosti poslovanja i statusa preduzeća.</a:t>
            </a:r>
          </a:p>
          <a:p>
            <a:r>
              <a:rPr lang="bs-Latn-BA" sz="2800" dirty="0" smtClean="0"/>
              <a:t>Treba uzimati u obzir i nefinansijske varijable</a:t>
            </a:r>
          </a:p>
          <a:p>
            <a:pPr>
              <a:buNone/>
            </a:pPr>
            <a:endParaRPr lang="bs-Latn-BA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Uzroci neuspjeha preduzeća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Osnovna četiri uzroka su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1) menadžment nema znanja, iskustva i poznavanje 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    grane,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2) prevelike investicije nisu odgovarale stvarnom raz-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     voju posla i promjenama okoline,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3) zbunjujući i pretjeran rast preduzeća zbog nereal-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    nih vizija menadžmenta bez pravog uvida u finan-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    sije,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4) menadžment nema veze sa okolinom i ne osjeća </a:t>
            </a:r>
          </a:p>
          <a:p>
            <a:pPr>
              <a:buNone/>
            </a:pPr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         promjene u okolini. 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400" dirty="0" smtClean="0">
                <a:latin typeface="Times New Roman" pitchFamily="18" charset="0"/>
                <a:cs typeface="Times New Roman" pitchFamily="18" charset="0"/>
              </a:rPr>
              <a:t>Kod novoosnovanih preduzeća najčešći uzroci su: problemi u grani, manjak kupaca, nedovoljno znanje i kompetencije menadžmenta i vlasnika, nedostatak autoriteta, nedostatak strategije napredovanja i finansijskog planiranja, neodgovarajući kapitalni troškovi, greške u izvođenju osnovnih operacija iz djelatnosti preduzeća, nepovjerenje banaka i drugih institucija.</a:t>
            </a:r>
          </a:p>
          <a:p>
            <a:r>
              <a:rPr lang="bs-Latn-BA" sz="2400" dirty="0" smtClean="0">
                <a:latin typeface="Times New Roman" pitchFamily="18" charset="0"/>
                <a:cs typeface="Times New Roman" pitchFamily="18" charset="0"/>
              </a:rPr>
              <a:t>U preduzećima sa ambicioznim planovima rasta i razvoja, neuspjeh je povezan često sa rastom cijena sirovina i materijala, nedostatka kupaca, nepovjerenja okoline, slabe procjene, prevelikog preuzimanja rizika, prevelikog optimizma, manjka stručnjaka, precjenjene prognoze prodaje i pretjerivanja u kapitalnim izdacima.</a:t>
            </a:r>
            <a:r>
              <a:rPr lang="bs-Latn-BA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U preduzećima koja sporo i postepeno idu u neuspjeh, jer ih vodi loš menadžment, uzroci neprilika mogu biti promjena zakona i propisa, ekonomske promjene u okolnim zemljama, konkurencija koja ima strateške prednosti, nedostatak motivacija i inercija, neprilagođenost promjenama okoline, kapitalni rashodi i operativna neefikasnost.</a:t>
            </a:r>
          </a:p>
          <a:p>
            <a:r>
              <a:rPr lang="bs-Latn-BA" dirty="0" smtClean="0"/>
              <a:t>Ovim uzrocima treba dodati i lošu politiku preduzeća, velike troškove, nedostatak kontrole i slabu finansijsku disciplinu, izbjegavanje plaćanja obaveza, male plate, gubljenje kupaca, previše zaposlenih, te slabo računovodstvo.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KLJUČNI UZROCI NEUSPJEHA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2300" dirty="0" smtClean="0"/>
              <a:t>1. UPRAVLJANJE FINANSIJAMA</a:t>
            </a:r>
          </a:p>
          <a:p>
            <a:pPr>
              <a:buNone/>
            </a:pPr>
            <a:r>
              <a:rPr lang="bs-Latn-BA" sz="2300" dirty="0" smtClean="0"/>
              <a:t>    Upravljanje finansijama je širok pojam i može se odnositi na razne finansijske aspekte poslovanja preduzeća, a u materijalu je dat veoma pojednostavljen primjer nabavke i prodaje robe. </a:t>
            </a:r>
          </a:p>
          <a:p>
            <a:pPr>
              <a:buNone/>
            </a:pPr>
            <a:r>
              <a:rPr lang="bs-Latn-BA" sz="2300" dirty="0" smtClean="0"/>
              <a:t>    Primjer</a:t>
            </a:r>
          </a:p>
          <a:p>
            <a:pPr>
              <a:buNone/>
            </a:pPr>
            <a:r>
              <a:rPr lang="bs-Latn-BA" sz="2300" dirty="0" smtClean="0"/>
              <a:t>Obrazac ponašanja iz primjera je tipičan za mnoga preduzeća bez obzira na veličinu i finansijski položaj.</a:t>
            </a:r>
          </a:p>
          <a:p>
            <a:pPr>
              <a:buNone/>
            </a:pPr>
            <a:r>
              <a:rPr lang="bs-Latn-BA" sz="2300" dirty="0" smtClean="0"/>
              <a:t>Uglavnom, dolazi do zaduživanja kod više povjerilaca, izbjegavaju se redovno plaćati obaveze, a kad još loše krene sa prodajom robe, onda se roba nudi u kompenzaciju za namirenje dugova uz, po pravilu, veću cijenu. Ovo sve prati priča o nelikvidnosti.     </a:t>
            </a:r>
          </a:p>
          <a:p>
            <a:pPr>
              <a:buNone/>
            </a:pPr>
            <a:endParaRPr 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1022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Equation</vt:lpstr>
      <vt:lpstr>PROF. DR REUF KAPIĆ PROF. DR SEAD OMERHODŽIĆ</vt:lpstr>
      <vt:lpstr>UVOD</vt:lpstr>
      <vt:lpstr>UVOD</vt:lpstr>
      <vt:lpstr>OSNOVNI TEORIJSKI ASPEKTI</vt:lpstr>
      <vt:lpstr>NASTAVAK</vt:lpstr>
      <vt:lpstr>Uzroci neuspjeha preduzeća</vt:lpstr>
      <vt:lpstr>Nastavak</vt:lpstr>
      <vt:lpstr>Nastavak</vt:lpstr>
      <vt:lpstr>KLJUČNI UZROCI NEUSPJEHA</vt:lpstr>
      <vt:lpstr>Nastavak</vt:lpstr>
      <vt:lpstr>Nastavak</vt:lpstr>
      <vt:lpstr>Nastavak</vt:lpstr>
      <vt:lpstr>Nastavak</vt:lpstr>
      <vt:lpstr>Zaključak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DR REUF KAPIĆ PROF. DR SEAD OMERHODŽIĆ</dc:title>
  <dc:creator>Reuf</dc:creator>
  <cp:lastModifiedBy>User</cp:lastModifiedBy>
  <cp:revision>34</cp:revision>
  <dcterms:created xsi:type="dcterms:W3CDTF">2013-09-21T13:16:01Z</dcterms:created>
  <dcterms:modified xsi:type="dcterms:W3CDTF">2013-09-23T12:46:01Z</dcterms:modified>
</cp:coreProperties>
</file>