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7" r:id="rId8"/>
    <p:sldId id="269" r:id="rId9"/>
    <p:sldId id="268" r:id="rId10"/>
    <p:sldId id="266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15.9.2013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599" y="2967087"/>
            <a:ext cx="8686800" cy="1470025"/>
          </a:xfrm>
        </p:spPr>
        <p:txBody>
          <a:bodyPr tIns="36000" bIns="18000"/>
          <a:lstStyle/>
          <a:p>
            <a:pPr>
              <a:lnSpc>
                <a:spcPct val="65000"/>
              </a:lnSpc>
            </a:pPr>
            <a:r>
              <a:rPr lang="hr-HR" dirty="0" smtClean="0"/>
              <a:t>Investitor: </a:t>
            </a:r>
            <a:r>
              <a:rPr lang="la-Latn" dirty="0" smtClean="0"/>
              <a:t>Homo oeconomicus </a:t>
            </a:r>
            <a:r>
              <a:rPr lang="hr-HR" dirty="0" smtClean="0"/>
              <a:t>ili običan čovjek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Silvije </a:t>
            </a:r>
            <a:r>
              <a:rPr lang="hr-HR" dirty="0" err="1" smtClean="0"/>
              <a:t>Orsag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" y="23892"/>
            <a:ext cx="1746596" cy="249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79" y="23892"/>
            <a:ext cx="3737525" cy="249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699915"/>
            <a:ext cx="8100392" cy="482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057600" y="1844824"/>
            <a:ext cx="4906888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altLang="sr-Latn-RS" sz="3200" dirty="0" smtClean="0"/>
              <a:t>Prolog</a:t>
            </a:r>
          </a:p>
          <a:p>
            <a:r>
              <a:rPr lang="sr-Latn-CS" altLang="sr-Latn-RS" sz="3200" dirty="0" smtClean="0"/>
              <a:t>Financijska analiza</a:t>
            </a:r>
          </a:p>
          <a:p>
            <a:r>
              <a:rPr lang="sr-Latn-CS" altLang="sr-Latn-RS" sz="3200" dirty="0" smtClean="0"/>
              <a:t>Homo </a:t>
            </a:r>
            <a:r>
              <a:rPr lang="sr-Latn-CS" altLang="sr-Latn-RS" sz="3200" dirty="0" err="1" smtClean="0"/>
              <a:t>oeconomicus</a:t>
            </a:r>
            <a:r>
              <a:rPr lang="sr-Latn-CS" altLang="sr-Latn-RS" sz="3200" dirty="0" smtClean="0"/>
              <a:t> </a:t>
            </a:r>
            <a:r>
              <a:rPr lang="sr-Latn-CS" altLang="sr-Latn-RS" sz="3200" i="1" dirty="0" err="1" smtClean="0"/>
              <a:t>vs</a:t>
            </a:r>
            <a:r>
              <a:rPr lang="sr-Latn-CS" altLang="sr-Latn-RS" sz="3200" dirty="0" smtClean="0"/>
              <a:t> običan čovjek</a:t>
            </a:r>
          </a:p>
          <a:p>
            <a:r>
              <a:rPr lang="sr-Latn-CS" altLang="sr-Latn-RS" sz="3200" dirty="0" smtClean="0"/>
              <a:t>Racionalno </a:t>
            </a:r>
            <a:r>
              <a:rPr lang="sr-Latn-CS" altLang="sr-Latn-RS" sz="3200" i="1" dirty="0" err="1" smtClean="0"/>
              <a:t>vs</a:t>
            </a:r>
            <a:r>
              <a:rPr lang="sr-Latn-CS" altLang="sr-Latn-RS" sz="3200" dirty="0" smtClean="0"/>
              <a:t> neracionalno tržište</a:t>
            </a:r>
          </a:p>
          <a:p>
            <a:r>
              <a:rPr lang="sr-Latn-CS" altLang="sr-Latn-RS" sz="3200" dirty="0" smtClean="0"/>
              <a:t>Suludo ponašanje ljudi</a:t>
            </a:r>
          </a:p>
          <a:p>
            <a:r>
              <a:rPr lang="sr-Latn-CS" altLang="sr-Latn-RS" sz="3200" dirty="0" smtClean="0"/>
              <a:t>Pogovor</a:t>
            </a:r>
          </a:p>
          <a:p>
            <a:endParaRPr lang="sr-Latn-CS" altLang="sr-Latn-RS" sz="3200" dirty="0" smtClean="0"/>
          </a:p>
        </p:txBody>
      </p:sp>
      <p:pic>
        <p:nvPicPr>
          <p:cNvPr id="5" name="Picture 4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24" y="188640"/>
            <a:ext cx="1290020" cy="109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" y="1570243"/>
            <a:ext cx="3708879" cy="52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7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jeni pravokutnik 7"/>
          <p:cNvSpPr/>
          <p:nvPr/>
        </p:nvSpPr>
        <p:spPr>
          <a:xfrm>
            <a:off x="1216902" y="2746744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6478392" y="2439962"/>
            <a:ext cx="8640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4626916" y="2439962"/>
            <a:ext cx="8640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Prolog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hr-HR" dirty="0" smtClean="0"/>
              <a:t>Investicija</a:t>
            </a:r>
          </a:p>
          <a:p>
            <a:pPr lvl="1"/>
            <a:r>
              <a:rPr lang="hr-HR" dirty="0" smtClean="0"/>
              <a:t>Odgađanje potrošnje</a:t>
            </a:r>
          </a:p>
          <a:p>
            <a:pPr lvl="1"/>
            <a:r>
              <a:rPr lang="hr-HR" dirty="0" smtClean="0"/>
              <a:t>Operacija koja, nakon temeljite analize, obećava sigurnu glavnicu i primjerni </a:t>
            </a:r>
            <a:r>
              <a:rPr lang="hr-HR" dirty="0" smtClean="0"/>
              <a:t>prinos</a:t>
            </a:r>
            <a:endParaRPr lang="hr-HR" dirty="0" smtClean="0"/>
          </a:p>
          <a:p>
            <a:pPr lvl="1"/>
            <a:r>
              <a:rPr lang="hr-HR" dirty="0" smtClean="0"/>
              <a:t>Operacija = proces, trud napor</a:t>
            </a:r>
          </a:p>
          <a:p>
            <a:pPr lvl="1"/>
            <a:r>
              <a:rPr lang="hr-HR" dirty="0" smtClean="0"/>
              <a:t>Marža sigurnosti</a:t>
            </a:r>
          </a:p>
          <a:p>
            <a:r>
              <a:rPr lang="hr-HR" dirty="0" smtClean="0"/>
              <a:t>Investitor</a:t>
            </a:r>
          </a:p>
          <a:p>
            <a:pPr lvl="1"/>
            <a:r>
              <a:rPr lang="hr-HR" dirty="0" smtClean="0"/>
              <a:t>Osoba koja investira prema prethodnom obrascu</a:t>
            </a:r>
          </a:p>
          <a:p>
            <a:pPr lvl="1"/>
            <a:r>
              <a:rPr lang="hr-HR" dirty="0" smtClean="0"/>
              <a:t>Investitor </a:t>
            </a:r>
            <a:r>
              <a:rPr lang="hr-HR" dirty="0" smtClean="0">
                <a:latin typeface="Calibri"/>
              </a:rPr>
              <a:t>≠ špekulant ≠ trgovac</a:t>
            </a:r>
            <a:endParaRPr lang="hr-HR" dirty="0" smtClean="0"/>
          </a:p>
          <a:p>
            <a:r>
              <a:rPr lang="hr-HR" dirty="0" err="1" smtClean="0"/>
              <a:t>Portfolio</a:t>
            </a:r>
            <a:r>
              <a:rPr lang="hr-HR" dirty="0" smtClean="0"/>
              <a:t> investitor</a:t>
            </a:r>
          </a:p>
          <a:p>
            <a:pPr lvl="1"/>
            <a:r>
              <a:rPr lang="hr-HR" dirty="0" smtClean="0"/>
              <a:t>Diversifikacija</a:t>
            </a:r>
          </a:p>
          <a:p>
            <a:pPr lvl="1"/>
            <a:r>
              <a:rPr lang="hr-HR" dirty="0" smtClean="0"/>
              <a:t>Upravljanje investicijama</a:t>
            </a:r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67544" y="18864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Rasprava o investicijama i investitorima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65" y="4797152"/>
            <a:ext cx="1926250" cy="15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926764"/>
            <a:ext cx="1971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883100" y="2698128"/>
            <a:ext cx="215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ne ekstra prinos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38" y="1700808"/>
            <a:ext cx="156686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  <p:bldP spid="7" grpId="0" uiExpand="1" animBg="1"/>
      <p:bldP spid="6" grpId="0" uiExpand="1" animBg="1"/>
      <p:bldP spid="2" grpId="0"/>
      <p:bldP spid="3" grpId="0" uiExpand="1" build="p" bldLvl="2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Tradicionalne financije</a:t>
            </a:r>
            <a:endParaRPr lang="hr-HR" dirty="0"/>
          </a:p>
        </p:txBody>
      </p:sp>
      <p:sp>
        <p:nvSpPr>
          <p:cNvPr id="8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4</a:t>
            </a:fld>
            <a:endParaRPr lang="hr-HR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88" y="1517265"/>
            <a:ext cx="1178246" cy="16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lika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25812"/>
            <a:ext cx="1224136" cy="16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17266"/>
            <a:ext cx="1200196" cy="16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6372" y="1517265"/>
            <a:ext cx="1215016" cy="16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6248"/>
            <a:ext cx="490087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611560" y="1591816"/>
            <a:ext cx="2865512" cy="133312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hr-HR" sz="1800" dirty="0" smtClean="0"/>
              <a:t>Vremenska vrijednost novca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Ekonomska vrijednost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Slučajni hod cijena dionica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Investiranje u vrijednost</a:t>
            </a:r>
            <a:endParaRPr lang="hr-HR" sz="1800" dirty="0"/>
          </a:p>
        </p:txBody>
      </p:sp>
      <p:pic>
        <p:nvPicPr>
          <p:cNvPr id="14" name="Slika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140968"/>
            <a:ext cx="1152128" cy="16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lika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140968"/>
            <a:ext cx="1218486" cy="16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Slika 1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140968"/>
            <a:ext cx="1080120" cy="16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8339" y="3140968"/>
            <a:ext cx="1251685" cy="16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14496" y="3140968"/>
            <a:ext cx="1141425" cy="16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zervirano mjesto sadržaja 1"/>
          <p:cNvSpPr txBox="1">
            <a:spLocks/>
          </p:cNvSpPr>
          <p:nvPr/>
        </p:nvSpPr>
        <p:spPr>
          <a:xfrm>
            <a:off x="562744" y="1591816"/>
            <a:ext cx="2929136" cy="176517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sz="1800" dirty="0" smtClean="0"/>
              <a:t>Moderna teorija </a:t>
            </a:r>
            <a:r>
              <a:rPr lang="hr-HR" sz="1800" dirty="0" err="1" smtClean="0"/>
              <a:t>portfolija</a:t>
            </a:r>
            <a:endParaRPr lang="hr-HR" sz="1800" dirty="0" smtClean="0"/>
          </a:p>
          <a:p>
            <a:pPr>
              <a:spcBef>
                <a:spcPts val="0"/>
              </a:spcBef>
            </a:pPr>
            <a:r>
              <a:rPr lang="hr-HR" sz="1800" dirty="0" smtClean="0"/>
              <a:t>Struktura kapitala i dividende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Pravac tržišta kapitala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CAPM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Efikasnost tržišta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Vrednovanje opcija</a:t>
            </a:r>
            <a:endParaRPr lang="hr-HR" sz="18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31785" y="4748782"/>
            <a:ext cx="1224136" cy="16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lika 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8339" y="4748782"/>
            <a:ext cx="1162573" cy="16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Slika 21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45821" y="4759628"/>
            <a:ext cx="2304706" cy="15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lika 22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4759628"/>
            <a:ext cx="1146028" cy="15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2565E-6 L 0.23299 -0.461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2308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  <p:bldP spid="13" grpId="1" build="allAtOnce"/>
      <p:bldP spid="1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Biheviorističke financije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Svojevrsni spoj financija i psihologije</a:t>
            </a:r>
          </a:p>
          <a:p>
            <a:pPr lvl="1"/>
            <a:r>
              <a:rPr lang="hr-HR" dirty="0" smtClean="0"/>
              <a:t>Uključuju u financijsku analizu ponašanje investitora i specijalista</a:t>
            </a:r>
          </a:p>
          <a:p>
            <a:pPr lvl="2"/>
            <a:r>
              <a:rPr lang="hr-HR" dirty="0" smtClean="0"/>
              <a:t>Tradicionalne financije: ljudi su racionalni </a:t>
            </a:r>
          </a:p>
          <a:p>
            <a:pPr lvl="2"/>
            <a:r>
              <a:rPr lang="hr-HR" dirty="0" smtClean="0"/>
              <a:t>Biheviorističke financije: ljudi su normalni</a:t>
            </a:r>
          </a:p>
          <a:p>
            <a:pPr lvl="1"/>
            <a:r>
              <a:rPr lang="hr-HR" dirty="0" smtClean="0"/>
              <a:t>Što se nalazi između straha i pohlepe</a:t>
            </a:r>
          </a:p>
          <a:p>
            <a:r>
              <a:rPr lang="hr-HR" dirty="0" smtClean="0"/>
              <a:t>Odbacuju hipotezu efikasnog tržišta</a:t>
            </a:r>
          </a:p>
          <a:p>
            <a:pPr lvl="1"/>
            <a:r>
              <a:rPr lang="hr-HR" dirty="0" smtClean="0"/>
              <a:t>Tržište je iracionalno zbog psihologije masa</a:t>
            </a:r>
          </a:p>
          <a:p>
            <a:pPr lvl="1"/>
            <a:r>
              <a:rPr lang="hr-HR" dirty="0" smtClean="0"/>
              <a:t>Gospodin tržište</a:t>
            </a:r>
          </a:p>
          <a:p>
            <a:pPr lvl="1"/>
            <a:r>
              <a:rPr lang="hr-HR" dirty="0" smtClean="0"/>
              <a:t>Skupo kupovanje i jeftino prodavanje</a:t>
            </a:r>
          </a:p>
          <a:p>
            <a:pPr lvl="1"/>
            <a:r>
              <a:rPr lang="hr-HR" dirty="0" smtClean="0"/>
              <a:t>Proučavanje anomalija na tržištu</a:t>
            </a:r>
          </a:p>
          <a:p>
            <a:r>
              <a:rPr lang="hr-HR" dirty="0" smtClean="0"/>
              <a:t>Istaknuti pojedinci</a:t>
            </a:r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068"/>
            <a:ext cx="1108237" cy="15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4440609" y="3180502"/>
            <a:ext cx="851471" cy="214314"/>
            <a:chOff x="3936553" y="3263639"/>
            <a:chExt cx="1000132" cy="214314"/>
          </a:xfrm>
        </p:grpSpPr>
        <p:cxnSp>
          <p:nvCxnSpPr>
            <p:cNvPr id="6" name="Ravni poveznik 5"/>
            <p:cNvCxnSpPr/>
            <p:nvPr/>
          </p:nvCxnSpPr>
          <p:spPr>
            <a:xfrm flipV="1">
              <a:off x="3936553" y="3263639"/>
              <a:ext cx="1000132" cy="2143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vni poveznik 6"/>
            <p:cNvCxnSpPr/>
            <p:nvPr/>
          </p:nvCxnSpPr>
          <p:spPr>
            <a:xfrm>
              <a:off x="3936553" y="3263639"/>
              <a:ext cx="1000132" cy="2143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kstniOkvir 7"/>
          <p:cNvSpPr txBox="1"/>
          <p:nvPr/>
        </p:nvSpPr>
        <p:spPr>
          <a:xfrm>
            <a:off x="5262586" y="305816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</a:rPr>
              <a:t>očekivanja</a:t>
            </a:r>
            <a:endParaRPr lang="hr-H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668" y="3478331"/>
            <a:ext cx="2970053" cy="273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9400" y="5080261"/>
            <a:ext cx="766203" cy="112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4347" y="5080262"/>
            <a:ext cx="994390" cy="112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3673" y="5066561"/>
            <a:ext cx="1160674" cy="114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2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a-Latn" dirty="0"/>
              <a:t>Homo oeconomicus </a:t>
            </a:r>
            <a:r>
              <a:rPr lang="hr-HR" i="1" dirty="0" err="1"/>
              <a:t>vs</a:t>
            </a:r>
            <a:r>
              <a:rPr lang="hr-HR" dirty="0"/>
              <a:t> normalan čovjek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01752" y="1537268"/>
            <a:ext cx="4038600" cy="2628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200" dirty="0" smtClean="0">
                <a:solidFill>
                  <a:srgbClr val="0000FF"/>
                </a:solidFill>
              </a:rPr>
              <a:t>Racionalan dobro informiran pojedinac koji uvećava korisnost svoga bogatstva</a:t>
            </a:r>
          </a:p>
          <a:p>
            <a:pPr>
              <a:lnSpc>
                <a:spcPct val="95000"/>
              </a:lnSpc>
            </a:pPr>
            <a:r>
              <a:rPr lang="hr-HR" dirty="0" smtClean="0"/>
              <a:t>Averzija prema riziku</a:t>
            </a:r>
          </a:p>
          <a:p>
            <a:pPr>
              <a:lnSpc>
                <a:spcPct val="95000"/>
              </a:lnSpc>
            </a:pPr>
            <a:r>
              <a:rPr lang="hr-HR" dirty="0" smtClean="0"/>
              <a:t>Racionalna očekivanja</a:t>
            </a:r>
          </a:p>
          <a:p>
            <a:pPr>
              <a:lnSpc>
                <a:spcPct val="95000"/>
              </a:lnSpc>
            </a:pPr>
            <a:r>
              <a:rPr lang="hr-HR" dirty="0" smtClean="0"/>
              <a:t>Integracija imovine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800600" y="1537268"/>
            <a:ext cx="4038600" cy="2628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200" dirty="0" smtClean="0">
                <a:solidFill>
                  <a:srgbClr val="0000FF"/>
                </a:solidFill>
              </a:rPr>
              <a:t>Običan čovjek s predrasudama i strahovima koji ne odlučuje samo temeljem ekonomike</a:t>
            </a:r>
          </a:p>
          <a:p>
            <a:r>
              <a:rPr lang="hr-HR" dirty="0" smtClean="0"/>
              <a:t>Averzija prema gubitku</a:t>
            </a:r>
          </a:p>
          <a:p>
            <a:r>
              <a:rPr lang="hr-HR" dirty="0" smtClean="0"/>
              <a:t>Pristrana očekivanja</a:t>
            </a:r>
          </a:p>
          <a:p>
            <a:r>
              <a:rPr lang="hr-HR" dirty="0" smtClean="0"/>
              <a:t>Segregacija imovine</a:t>
            </a:r>
            <a:endParaRPr lang="hr-H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916176"/>
            <a:ext cx="4041519" cy="245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3936561"/>
            <a:ext cx="4000528" cy="243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ručno 6"/>
          <p:cNvSpPr/>
          <p:nvPr/>
        </p:nvSpPr>
        <p:spPr>
          <a:xfrm>
            <a:off x="714348" y="4143380"/>
            <a:ext cx="3410262" cy="1994941"/>
          </a:xfrm>
          <a:custGeom>
            <a:avLst/>
            <a:gdLst>
              <a:gd name="connsiteX0" fmla="*/ 0 w 3410262"/>
              <a:gd name="connsiteY0" fmla="*/ 1994941 h 1994941"/>
              <a:gd name="connsiteX1" fmla="*/ 562131 w 3410262"/>
              <a:gd name="connsiteY1" fmla="*/ 1762593 h 1994941"/>
              <a:gd name="connsiteX2" fmla="*/ 1131757 w 3410262"/>
              <a:gd name="connsiteY2" fmla="*/ 998095 h 1994941"/>
              <a:gd name="connsiteX3" fmla="*/ 1693888 w 3410262"/>
              <a:gd name="connsiteY3" fmla="*/ 1249 h 1994941"/>
              <a:gd name="connsiteX4" fmla="*/ 2271010 w 3410262"/>
              <a:gd name="connsiteY4" fmla="*/ 990600 h 1994941"/>
              <a:gd name="connsiteX5" fmla="*/ 2855626 w 3410262"/>
              <a:gd name="connsiteY5" fmla="*/ 1792574 h 1994941"/>
              <a:gd name="connsiteX6" fmla="*/ 3410262 w 3410262"/>
              <a:gd name="connsiteY6" fmla="*/ 1987446 h 199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0262" h="1994941">
                <a:moveTo>
                  <a:pt x="0" y="1994941"/>
                </a:moveTo>
                <a:cubicBezTo>
                  <a:pt x="186752" y="1961837"/>
                  <a:pt x="373505" y="1928734"/>
                  <a:pt x="562131" y="1762593"/>
                </a:cubicBezTo>
                <a:cubicBezTo>
                  <a:pt x="750757" y="1596452"/>
                  <a:pt x="943131" y="1291652"/>
                  <a:pt x="1131757" y="998095"/>
                </a:cubicBezTo>
                <a:cubicBezTo>
                  <a:pt x="1320383" y="704538"/>
                  <a:pt x="1504013" y="2498"/>
                  <a:pt x="1693888" y="1249"/>
                </a:cubicBezTo>
                <a:cubicBezTo>
                  <a:pt x="1883763" y="0"/>
                  <a:pt x="2077387" y="692046"/>
                  <a:pt x="2271010" y="990600"/>
                </a:cubicBezTo>
                <a:cubicBezTo>
                  <a:pt x="2464633" y="1289154"/>
                  <a:pt x="2665751" y="1626433"/>
                  <a:pt x="2855626" y="1792574"/>
                </a:cubicBezTo>
                <a:cubicBezTo>
                  <a:pt x="3045501" y="1958715"/>
                  <a:pt x="3227881" y="1973080"/>
                  <a:pt x="3410262" y="1987446"/>
                </a:cubicBezTo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Prostoručno 7"/>
          <p:cNvSpPr/>
          <p:nvPr/>
        </p:nvSpPr>
        <p:spPr>
          <a:xfrm>
            <a:off x="5143504" y="4143380"/>
            <a:ext cx="3410262" cy="1994941"/>
          </a:xfrm>
          <a:custGeom>
            <a:avLst/>
            <a:gdLst>
              <a:gd name="connsiteX0" fmla="*/ 0 w 3410262"/>
              <a:gd name="connsiteY0" fmla="*/ 1994941 h 1994941"/>
              <a:gd name="connsiteX1" fmla="*/ 562131 w 3410262"/>
              <a:gd name="connsiteY1" fmla="*/ 1762593 h 1994941"/>
              <a:gd name="connsiteX2" fmla="*/ 1131757 w 3410262"/>
              <a:gd name="connsiteY2" fmla="*/ 998095 h 1994941"/>
              <a:gd name="connsiteX3" fmla="*/ 1693888 w 3410262"/>
              <a:gd name="connsiteY3" fmla="*/ 1249 h 1994941"/>
              <a:gd name="connsiteX4" fmla="*/ 2271010 w 3410262"/>
              <a:gd name="connsiteY4" fmla="*/ 990600 h 1994941"/>
              <a:gd name="connsiteX5" fmla="*/ 2855626 w 3410262"/>
              <a:gd name="connsiteY5" fmla="*/ 1792574 h 1994941"/>
              <a:gd name="connsiteX6" fmla="*/ 3410262 w 3410262"/>
              <a:gd name="connsiteY6" fmla="*/ 1987446 h 199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0262" h="1994941">
                <a:moveTo>
                  <a:pt x="0" y="1994941"/>
                </a:moveTo>
                <a:cubicBezTo>
                  <a:pt x="186752" y="1961837"/>
                  <a:pt x="373505" y="1928734"/>
                  <a:pt x="562131" y="1762593"/>
                </a:cubicBezTo>
                <a:cubicBezTo>
                  <a:pt x="750757" y="1596452"/>
                  <a:pt x="943131" y="1291652"/>
                  <a:pt x="1131757" y="998095"/>
                </a:cubicBezTo>
                <a:cubicBezTo>
                  <a:pt x="1320383" y="704538"/>
                  <a:pt x="1504013" y="2498"/>
                  <a:pt x="1693888" y="1249"/>
                </a:cubicBezTo>
                <a:cubicBezTo>
                  <a:pt x="1883763" y="0"/>
                  <a:pt x="2077387" y="692046"/>
                  <a:pt x="2271010" y="990600"/>
                </a:cubicBezTo>
                <a:cubicBezTo>
                  <a:pt x="2464633" y="1289154"/>
                  <a:pt x="2665751" y="1626433"/>
                  <a:pt x="2855626" y="1792574"/>
                </a:cubicBezTo>
                <a:cubicBezTo>
                  <a:pt x="3045501" y="1958715"/>
                  <a:pt x="3227881" y="1973080"/>
                  <a:pt x="3410262" y="1987446"/>
                </a:cubicBezTo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Prostoručno 8"/>
          <p:cNvSpPr/>
          <p:nvPr/>
        </p:nvSpPr>
        <p:spPr>
          <a:xfrm>
            <a:off x="4959170" y="4034467"/>
            <a:ext cx="1921982" cy="2138325"/>
          </a:xfrm>
          <a:custGeom>
            <a:avLst/>
            <a:gdLst>
              <a:gd name="connsiteX0" fmla="*/ 192374 w 2167328"/>
              <a:gd name="connsiteY0" fmla="*/ 2323476 h 2664502"/>
              <a:gd name="connsiteX1" fmla="*/ 732020 w 2167328"/>
              <a:gd name="connsiteY1" fmla="*/ 2106118 h 2664502"/>
              <a:gd name="connsiteX2" fmla="*/ 1324131 w 2167328"/>
              <a:gd name="connsiteY2" fmla="*/ 1319135 h 2664502"/>
              <a:gd name="connsiteX3" fmla="*/ 1481528 w 2167328"/>
              <a:gd name="connsiteY3" fmla="*/ 996846 h 2664502"/>
              <a:gd name="connsiteX4" fmla="*/ 1608945 w 2167328"/>
              <a:gd name="connsiteY4" fmla="*/ 682053 h 2664502"/>
              <a:gd name="connsiteX5" fmla="*/ 1721371 w 2167328"/>
              <a:gd name="connsiteY5" fmla="*/ 472191 h 2664502"/>
              <a:gd name="connsiteX6" fmla="*/ 1826302 w 2167328"/>
              <a:gd name="connsiteY6" fmla="*/ 352269 h 2664502"/>
              <a:gd name="connsiteX7" fmla="*/ 1878767 w 2167328"/>
              <a:gd name="connsiteY7" fmla="*/ 329784 h 2664502"/>
              <a:gd name="connsiteX8" fmla="*/ 1886263 w 2167328"/>
              <a:gd name="connsiteY8" fmla="*/ 2330971 h 2664502"/>
              <a:gd name="connsiteX9" fmla="*/ 192374 w 2167328"/>
              <a:gd name="connsiteY9" fmla="*/ 2323476 h 2664502"/>
              <a:gd name="connsiteX0" fmla="*/ 192374 w 2167328"/>
              <a:gd name="connsiteY0" fmla="*/ 2328903 h 2669929"/>
              <a:gd name="connsiteX1" fmla="*/ 732020 w 2167328"/>
              <a:gd name="connsiteY1" fmla="*/ 2111545 h 2669929"/>
              <a:gd name="connsiteX2" fmla="*/ 1324131 w 2167328"/>
              <a:gd name="connsiteY2" fmla="*/ 1324562 h 2669929"/>
              <a:gd name="connsiteX3" fmla="*/ 1481528 w 2167328"/>
              <a:gd name="connsiteY3" fmla="*/ 1002273 h 2669929"/>
              <a:gd name="connsiteX4" fmla="*/ 1608945 w 2167328"/>
              <a:gd name="connsiteY4" fmla="*/ 687480 h 2669929"/>
              <a:gd name="connsiteX5" fmla="*/ 1721371 w 2167328"/>
              <a:gd name="connsiteY5" fmla="*/ 477618 h 2669929"/>
              <a:gd name="connsiteX6" fmla="*/ 1826302 w 2167328"/>
              <a:gd name="connsiteY6" fmla="*/ 357696 h 2669929"/>
              <a:gd name="connsiteX7" fmla="*/ 1882523 w 2167328"/>
              <a:gd name="connsiteY7" fmla="*/ 325134 h 2669929"/>
              <a:gd name="connsiteX8" fmla="*/ 1878767 w 2167328"/>
              <a:gd name="connsiteY8" fmla="*/ 335211 h 2669929"/>
              <a:gd name="connsiteX9" fmla="*/ 1886263 w 2167328"/>
              <a:gd name="connsiteY9" fmla="*/ 2336398 h 2669929"/>
              <a:gd name="connsiteX10" fmla="*/ 192374 w 2167328"/>
              <a:gd name="connsiteY10" fmla="*/ 2328903 h 2669929"/>
              <a:gd name="connsiteX0" fmla="*/ 192374 w 2167954"/>
              <a:gd name="connsiteY0" fmla="*/ 2100849 h 2335148"/>
              <a:gd name="connsiteX1" fmla="*/ 732020 w 2167954"/>
              <a:gd name="connsiteY1" fmla="*/ 1883491 h 2335148"/>
              <a:gd name="connsiteX2" fmla="*/ 1324131 w 2167954"/>
              <a:gd name="connsiteY2" fmla="*/ 1096508 h 2335148"/>
              <a:gd name="connsiteX3" fmla="*/ 1481528 w 2167954"/>
              <a:gd name="connsiteY3" fmla="*/ 774219 h 2335148"/>
              <a:gd name="connsiteX4" fmla="*/ 1608945 w 2167954"/>
              <a:gd name="connsiteY4" fmla="*/ 459426 h 2335148"/>
              <a:gd name="connsiteX5" fmla="*/ 1721371 w 2167954"/>
              <a:gd name="connsiteY5" fmla="*/ 249564 h 2335148"/>
              <a:gd name="connsiteX6" fmla="*/ 1826302 w 2167954"/>
              <a:gd name="connsiteY6" fmla="*/ 129642 h 2335148"/>
              <a:gd name="connsiteX7" fmla="*/ 1882523 w 2167954"/>
              <a:gd name="connsiteY7" fmla="*/ 97080 h 2335148"/>
              <a:gd name="connsiteX8" fmla="*/ 1878767 w 2167954"/>
              <a:gd name="connsiteY8" fmla="*/ 107157 h 2335148"/>
              <a:gd name="connsiteX9" fmla="*/ 1882523 w 2167954"/>
              <a:gd name="connsiteY9" fmla="*/ 740023 h 2335148"/>
              <a:gd name="connsiteX10" fmla="*/ 1886263 w 2167954"/>
              <a:gd name="connsiteY10" fmla="*/ 2108344 h 2335148"/>
              <a:gd name="connsiteX11" fmla="*/ 192374 w 2167954"/>
              <a:gd name="connsiteY11" fmla="*/ 2100849 h 2335148"/>
              <a:gd name="connsiteX0" fmla="*/ 192374 w 2167955"/>
              <a:gd name="connsiteY0" fmla="*/ 2100849 h 2192272"/>
              <a:gd name="connsiteX1" fmla="*/ 732020 w 2167955"/>
              <a:gd name="connsiteY1" fmla="*/ 1883491 h 2192272"/>
              <a:gd name="connsiteX2" fmla="*/ 1324131 w 2167955"/>
              <a:gd name="connsiteY2" fmla="*/ 1096508 h 2192272"/>
              <a:gd name="connsiteX3" fmla="*/ 1481528 w 2167955"/>
              <a:gd name="connsiteY3" fmla="*/ 774219 h 2192272"/>
              <a:gd name="connsiteX4" fmla="*/ 1608945 w 2167955"/>
              <a:gd name="connsiteY4" fmla="*/ 459426 h 2192272"/>
              <a:gd name="connsiteX5" fmla="*/ 1721371 w 2167955"/>
              <a:gd name="connsiteY5" fmla="*/ 249564 h 2192272"/>
              <a:gd name="connsiteX6" fmla="*/ 1826302 w 2167955"/>
              <a:gd name="connsiteY6" fmla="*/ 129642 h 2192272"/>
              <a:gd name="connsiteX7" fmla="*/ 1882523 w 2167955"/>
              <a:gd name="connsiteY7" fmla="*/ 97080 h 2192272"/>
              <a:gd name="connsiteX8" fmla="*/ 1878767 w 2167955"/>
              <a:gd name="connsiteY8" fmla="*/ 107157 h 2192272"/>
              <a:gd name="connsiteX9" fmla="*/ 1882523 w 2167955"/>
              <a:gd name="connsiteY9" fmla="*/ 740023 h 2192272"/>
              <a:gd name="connsiteX10" fmla="*/ 1882523 w 2167955"/>
              <a:gd name="connsiteY10" fmla="*/ 1597279 h 2192272"/>
              <a:gd name="connsiteX11" fmla="*/ 1886263 w 2167955"/>
              <a:gd name="connsiteY11" fmla="*/ 2108344 h 2192272"/>
              <a:gd name="connsiteX12" fmla="*/ 192374 w 2167955"/>
              <a:gd name="connsiteY12" fmla="*/ 2100849 h 2192272"/>
              <a:gd name="connsiteX0" fmla="*/ 192374 w 2167954"/>
              <a:gd name="connsiteY0" fmla="*/ 2100849 h 2138324"/>
              <a:gd name="connsiteX1" fmla="*/ 732020 w 2167954"/>
              <a:gd name="connsiteY1" fmla="*/ 1883491 h 2138324"/>
              <a:gd name="connsiteX2" fmla="*/ 1324131 w 2167954"/>
              <a:gd name="connsiteY2" fmla="*/ 1096508 h 2138324"/>
              <a:gd name="connsiteX3" fmla="*/ 1481528 w 2167954"/>
              <a:gd name="connsiteY3" fmla="*/ 774219 h 2138324"/>
              <a:gd name="connsiteX4" fmla="*/ 1608945 w 2167954"/>
              <a:gd name="connsiteY4" fmla="*/ 459426 h 2138324"/>
              <a:gd name="connsiteX5" fmla="*/ 1721371 w 2167954"/>
              <a:gd name="connsiteY5" fmla="*/ 249564 h 2138324"/>
              <a:gd name="connsiteX6" fmla="*/ 1826302 w 2167954"/>
              <a:gd name="connsiteY6" fmla="*/ 129642 h 2138324"/>
              <a:gd name="connsiteX7" fmla="*/ 1882523 w 2167954"/>
              <a:gd name="connsiteY7" fmla="*/ 97080 h 2138324"/>
              <a:gd name="connsiteX8" fmla="*/ 1878767 w 2167954"/>
              <a:gd name="connsiteY8" fmla="*/ 107157 h 2138324"/>
              <a:gd name="connsiteX9" fmla="*/ 1882523 w 2167954"/>
              <a:gd name="connsiteY9" fmla="*/ 740023 h 2138324"/>
              <a:gd name="connsiteX10" fmla="*/ 1882523 w 2167954"/>
              <a:gd name="connsiteY10" fmla="*/ 1597279 h 2138324"/>
              <a:gd name="connsiteX11" fmla="*/ 1882523 w 2167954"/>
              <a:gd name="connsiteY11" fmla="*/ 1954469 h 2138324"/>
              <a:gd name="connsiteX12" fmla="*/ 1886263 w 2167954"/>
              <a:gd name="connsiteY12" fmla="*/ 2108344 h 2138324"/>
              <a:gd name="connsiteX13" fmla="*/ 192374 w 2167954"/>
              <a:gd name="connsiteY13" fmla="*/ 2100849 h 2138324"/>
              <a:gd name="connsiteX0" fmla="*/ 192374 w 2167954"/>
              <a:gd name="connsiteY0" fmla="*/ 2100849 h 2138324"/>
              <a:gd name="connsiteX1" fmla="*/ 732020 w 2167954"/>
              <a:gd name="connsiteY1" fmla="*/ 1883491 h 2138324"/>
              <a:gd name="connsiteX2" fmla="*/ 1324131 w 2167954"/>
              <a:gd name="connsiteY2" fmla="*/ 1096508 h 2138324"/>
              <a:gd name="connsiteX3" fmla="*/ 1481528 w 2167954"/>
              <a:gd name="connsiteY3" fmla="*/ 774219 h 2138324"/>
              <a:gd name="connsiteX4" fmla="*/ 1608945 w 2167954"/>
              <a:gd name="connsiteY4" fmla="*/ 459426 h 2138324"/>
              <a:gd name="connsiteX5" fmla="*/ 1721371 w 2167954"/>
              <a:gd name="connsiteY5" fmla="*/ 249564 h 2138324"/>
              <a:gd name="connsiteX6" fmla="*/ 1826302 w 2167954"/>
              <a:gd name="connsiteY6" fmla="*/ 129642 h 2138324"/>
              <a:gd name="connsiteX7" fmla="*/ 1882523 w 2167954"/>
              <a:gd name="connsiteY7" fmla="*/ 97080 h 2138324"/>
              <a:gd name="connsiteX8" fmla="*/ 1878767 w 2167954"/>
              <a:gd name="connsiteY8" fmla="*/ 107157 h 2138324"/>
              <a:gd name="connsiteX9" fmla="*/ 1882523 w 2167954"/>
              <a:gd name="connsiteY9" fmla="*/ 740023 h 2138324"/>
              <a:gd name="connsiteX10" fmla="*/ 1882523 w 2167954"/>
              <a:gd name="connsiteY10" fmla="*/ 1597279 h 2138324"/>
              <a:gd name="connsiteX11" fmla="*/ 1882523 w 2167954"/>
              <a:gd name="connsiteY11" fmla="*/ 1954469 h 2138324"/>
              <a:gd name="connsiteX12" fmla="*/ 1882523 w 2167954"/>
              <a:gd name="connsiteY12" fmla="*/ 2097345 h 2138324"/>
              <a:gd name="connsiteX13" fmla="*/ 1886263 w 2167954"/>
              <a:gd name="connsiteY13" fmla="*/ 2108344 h 2138324"/>
              <a:gd name="connsiteX14" fmla="*/ 192374 w 2167954"/>
              <a:gd name="connsiteY14" fmla="*/ 2100849 h 2138324"/>
              <a:gd name="connsiteX0" fmla="*/ 192374 w 2041045"/>
              <a:gd name="connsiteY0" fmla="*/ 2100849 h 2140823"/>
              <a:gd name="connsiteX1" fmla="*/ 732020 w 2041045"/>
              <a:gd name="connsiteY1" fmla="*/ 1883491 h 2140823"/>
              <a:gd name="connsiteX2" fmla="*/ 1324131 w 2041045"/>
              <a:gd name="connsiteY2" fmla="*/ 1096508 h 2140823"/>
              <a:gd name="connsiteX3" fmla="*/ 1481528 w 2041045"/>
              <a:gd name="connsiteY3" fmla="*/ 774219 h 2140823"/>
              <a:gd name="connsiteX4" fmla="*/ 1608945 w 2041045"/>
              <a:gd name="connsiteY4" fmla="*/ 459426 h 2140823"/>
              <a:gd name="connsiteX5" fmla="*/ 1721371 w 2041045"/>
              <a:gd name="connsiteY5" fmla="*/ 249564 h 2140823"/>
              <a:gd name="connsiteX6" fmla="*/ 1826302 w 2041045"/>
              <a:gd name="connsiteY6" fmla="*/ 129642 h 2140823"/>
              <a:gd name="connsiteX7" fmla="*/ 1882523 w 2041045"/>
              <a:gd name="connsiteY7" fmla="*/ 97080 h 2140823"/>
              <a:gd name="connsiteX8" fmla="*/ 1878767 w 2041045"/>
              <a:gd name="connsiteY8" fmla="*/ 107157 h 2140823"/>
              <a:gd name="connsiteX9" fmla="*/ 1882523 w 2041045"/>
              <a:gd name="connsiteY9" fmla="*/ 740023 h 2140823"/>
              <a:gd name="connsiteX10" fmla="*/ 1882523 w 2041045"/>
              <a:gd name="connsiteY10" fmla="*/ 1597279 h 2140823"/>
              <a:gd name="connsiteX11" fmla="*/ 1882523 w 2041045"/>
              <a:gd name="connsiteY11" fmla="*/ 1954469 h 2140823"/>
              <a:gd name="connsiteX12" fmla="*/ 1882523 w 2041045"/>
              <a:gd name="connsiteY12" fmla="*/ 2097345 h 2140823"/>
              <a:gd name="connsiteX13" fmla="*/ 1886263 w 2041045"/>
              <a:gd name="connsiteY13" fmla="*/ 2108344 h 2140823"/>
              <a:gd name="connsiteX14" fmla="*/ 953829 w 2041045"/>
              <a:gd name="connsiteY14" fmla="*/ 2097345 h 2140823"/>
              <a:gd name="connsiteX15" fmla="*/ 192374 w 2041045"/>
              <a:gd name="connsiteY15" fmla="*/ 2100849 h 2140823"/>
              <a:gd name="connsiteX0" fmla="*/ 192374 w 1950525"/>
              <a:gd name="connsiteY0" fmla="*/ 2100849 h 2140823"/>
              <a:gd name="connsiteX1" fmla="*/ 732020 w 1950525"/>
              <a:gd name="connsiteY1" fmla="*/ 1883491 h 2140823"/>
              <a:gd name="connsiteX2" fmla="*/ 1324131 w 1950525"/>
              <a:gd name="connsiteY2" fmla="*/ 1096508 h 2140823"/>
              <a:gd name="connsiteX3" fmla="*/ 1481528 w 1950525"/>
              <a:gd name="connsiteY3" fmla="*/ 774219 h 2140823"/>
              <a:gd name="connsiteX4" fmla="*/ 1608945 w 1950525"/>
              <a:gd name="connsiteY4" fmla="*/ 459426 h 2140823"/>
              <a:gd name="connsiteX5" fmla="*/ 1721371 w 1950525"/>
              <a:gd name="connsiteY5" fmla="*/ 249564 h 2140823"/>
              <a:gd name="connsiteX6" fmla="*/ 1826302 w 1950525"/>
              <a:gd name="connsiteY6" fmla="*/ 129642 h 2140823"/>
              <a:gd name="connsiteX7" fmla="*/ 1882523 w 1950525"/>
              <a:gd name="connsiteY7" fmla="*/ 97080 h 2140823"/>
              <a:gd name="connsiteX8" fmla="*/ 1878767 w 1950525"/>
              <a:gd name="connsiteY8" fmla="*/ 107157 h 2140823"/>
              <a:gd name="connsiteX9" fmla="*/ 1882523 w 1950525"/>
              <a:gd name="connsiteY9" fmla="*/ 740023 h 2140823"/>
              <a:gd name="connsiteX10" fmla="*/ 1882523 w 1950525"/>
              <a:gd name="connsiteY10" fmla="*/ 1597279 h 2140823"/>
              <a:gd name="connsiteX11" fmla="*/ 1882523 w 1950525"/>
              <a:gd name="connsiteY11" fmla="*/ 1954469 h 2140823"/>
              <a:gd name="connsiteX12" fmla="*/ 1882523 w 1950525"/>
              <a:gd name="connsiteY12" fmla="*/ 2097345 h 2140823"/>
              <a:gd name="connsiteX13" fmla="*/ 1886263 w 1950525"/>
              <a:gd name="connsiteY13" fmla="*/ 2108344 h 2140823"/>
              <a:gd name="connsiteX14" fmla="*/ 1668210 w 1950525"/>
              <a:gd name="connsiteY14" fmla="*/ 2097345 h 2140823"/>
              <a:gd name="connsiteX15" fmla="*/ 192374 w 1950525"/>
              <a:gd name="connsiteY15" fmla="*/ 2100849 h 2140823"/>
              <a:gd name="connsiteX0" fmla="*/ 192374 w 1921982"/>
              <a:gd name="connsiteY0" fmla="*/ 2100849 h 2138325"/>
              <a:gd name="connsiteX1" fmla="*/ 732020 w 1921982"/>
              <a:gd name="connsiteY1" fmla="*/ 1883491 h 2138325"/>
              <a:gd name="connsiteX2" fmla="*/ 1324131 w 1921982"/>
              <a:gd name="connsiteY2" fmla="*/ 1096508 h 2138325"/>
              <a:gd name="connsiteX3" fmla="*/ 1481528 w 1921982"/>
              <a:gd name="connsiteY3" fmla="*/ 774219 h 2138325"/>
              <a:gd name="connsiteX4" fmla="*/ 1608945 w 1921982"/>
              <a:gd name="connsiteY4" fmla="*/ 459426 h 2138325"/>
              <a:gd name="connsiteX5" fmla="*/ 1721371 w 1921982"/>
              <a:gd name="connsiteY5" fmla="*/ 249564 h 2138325"/>
              <a:gd name="connsiteX6" fmla="*/ 1826302 w 1921982"/>
              <a:gd name="connsiteY6" fmla="*/ 129642 h 2138325"/>
              <a:gd name="connsiteX7" fmla="*/ 1882523 w 1921982"/>
              <a:gd name="connsiteY7" fmla="*/ 97080 h 2138325"/>
              <a:gd name="connsiteX8" fmla="*/ 1878767 w 1921982"/>
              <a:gd name="connsiteY8" fmla="*/ 107157 h 2138325"/>
              <a:gd name="connsiteX9" fmla="*/ 1882523 w 1921982"/>
              <a:gd name="connsiteY9" fmla="*/ 740023 h 2138325"/>
              <a:gd name="connsiteX10" fmla="*/ 1882523 w 1921982"/>
              <a:gd name="connsiteY10" fmla="*/ 1597279 h 2138325"/>
              <a:gd name="connsiteX11" fmla="*/ 1882523 w 1921982"/>
              <a:gd name="connsiteY11" fmla="*/ 1954469 h 2138325"/>
              <a:gd name="connsiteX12" fmla="*/ 1882523 w 1921982"/>
              <a:gd name="connsiteY12" fmla="*/ 2097345 h 2138325"/>
              <a:gd name="connsiteX13" fmla="*/ 1886263 w 1921982"/>
              <a:gd name="connsiteY13" fmla="*/ 2108344 h 2138325"/>
              <a:gd name="connsiteX14" fmla="*/ 1668210 w 1921982"/>
              <a:gd name="connsiteY14" fmla="*/ 2097345 h 2138325"/>
              <a:gd name="connsiteX15" fmla="*/ 668078 w 1921982"/>
              <a:gd name="connsiteY15" fmla="*/ 2097345 h 2138325"/>
              <a:gd name="connsiteX16" fmla="*/ 192374 w 1921982"/>
              <a:gd name="connsiteY16" fmla="*/ 2100849 h 2138325"/>
              <a:gd name="connsiteX0" fmla="*/ 192374 w 1921982"/>
              <a:gd name="connsiteY0" fmla="*/ 2100849 h 2138325"/>
              <a:gd name="connsiteX1" fmla="*/ 732020 w 1921982"/>
              <a:gd name="connsiteY1" fmla="*/ 1883491 h 2138325"/>
              <a:gd name="connsiteX2" fmla="*/ 1324131 w 1921982"/>
              <a:gd name="connsiteY2" fmla="*/ 1096508 h 2138325"/>
              <a:gd name="connsiteX3" fmla="*/ 1481528 w 1921982"/>
              <a:gd name="connsiteY3" fmla="*/ 774219 h 2138325"/>
              <a:gd name="connsiteX4" fmla="*/ 1608945 w 1921982"/>
              <a:gd name="connsiteY4" fmla="*/ 459426 h 2138325"/>
              <a:gd name="connsiteX5" fmla="*/ 1721371 w 1921982"/>
              <a:gd name="connsiteY5" fmla="*/ 249564 h 2138325"/>
              <a:gd name="connsiteX6" fmla="*/ 1826302 w 1921982"/>
              <a:gd name="connsiteY6" fmla="*/ 129642 h 2138325"/>
              <a:gd name="connsiteX7" fmla="*/ 1882523 w 1921982"/>
              <a:gd name="connsiteY7" fmla="*/ 97080 h 2138325"/>
              <a:gd name="connsiteX8" fmla="*/ 1878767 w 1921982"/>
              <a:gd name="connsiteY8" fmla="*/ 107157 h 2138325"/>
              <a:gd name="connsiteX9" fmla="*/ 1882523 w 1921982"/>
              <a:gd name="connsiteY9" fmla="*/ 740023 h 2138325"/>
              <a:gd name="connsiteX10" fmla="*/ 1882523 w 1921982"/>
              <a:gd name="connsiteY10" fmla="*/ 1597279 h 2138325"/>
              <a:gd name="connsiteX11" fmla="*/ 1882523 w 1921982"/>
              <a:gd name="connsiteY11" fmla="*/ 1954469 h 2138325"/>
              <a:gd name="connsiteX12" fmla="*/ 1882523 w 1921982"/>
              <a:gd name="connsiteY12" fmla="*/ 2097345 h 2138325"/>
              <a:gd name="connsiteX13" fmla="*/ 1886263 w 1921982"/>
              <a:gd name="connsiteY13" fmla="*/ 2108344 h 2138325"/>
              <a:gd name="connsiteX14" fmla="*/ 1668210 w 1921982"/>
              <a:gd name="connsiteY14" fmla="*/ 2097345 h 2138325"/>
              <a:gd name="connsiteX15" fmla="*/ 668078 w 1921982"/>
              <a:gd name="connsiteY15" fmla="*/ 2097345 h 2138325"/>
              <a:gd name="connsiteX16" fmla="*/ 310888 w 1921982"/>
              <a:gd name="connsiteY16" fmla="*/ 2097345 h 2138325"/>
              <a:gd name="connsiteX17" fmla="*/ 192374 w 1921982"/>
              <a:gd name="connsiteY17" fmla="*/ 2100849 h 21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1982" h="2138325">
                <a:moveTo>
                  <a:pt x="192374" y="2100849"/>
                </a:moveTo>
                <a:cubicBezTo>
                  <a:pt x="0" y="2063374"/>
                  <a:pt x="543394" y="2050881"/>
                  <a:pt x="732020" y="1883491"/>
                </a:cubicBezTo>
                <a:cubicBezTo>
                  <a:pt x="920646" y="1716101"/>
                  <a:pt x="1199213" y="1281387"/>
                  <a:pt x="1324131" y="1096508"/>
                </a:cubicBezTo>
                <a:cubicBezTo>
                  <a:pt x="1449049" y="911629"/>
                  <a:pt x="1434059" y="880399"/>
                  <a:pt x="1481528" y="774219"/>
                </a:cubicBezTo>
                <a:cubicBezTo>
                  <a:pt x="1528997" y="668039"/>
                  <a:pt x="1568971" y="546868"/>
                  <a:pt x="1608945" y="459426"/>
                </a:cubicBezTo>
                <a:cubicBezTo>
                  <a:pt x="1648919" y="371984"/>
                  <a:pt x="1685145" y="304528"/>
                  <a:pt x="1721371" y="249564"/>
                </a:cubicBezTo>
                <a:cubicBezTo>
                  <a:pt x="1757597" y="194600"/>
                  <a:pt x="1799443" y="155056"/>
                  <a:pt x="1826302" y="129642"/>
                </a:cubicBezTo>
                <a:cubicBezTo>
                  <a:pt x="1853161" y="104228"/>
                  <a:pt x="1873779" y="100827"/>
                  <a:pt x="1882523" y="97080"/>
                </a:cubicBezTo>
                <a:cubicBezTo>
                  <a:pt x="1891267" y="93333"/>
                  <a:pt x="1878767" y="0"/>
                  <a:pt x="1878767" y="107157"/>
                </a:cubicBezTo>
                <a:cubicBezTo>
                  <a:pt x="1878767" y="214314"/>
                  <a:pt x="1881897" y="491669"/>
                  <a:pt x="1882523" y="740023"/>
                </a:cubicBezTo>
                <a:cubicBezTo>
                  <a:pt x="1883149" y="988377"/>
                  <a:pt x="1882523" y="1394871"/>
                  <a:pt x="1882523" y="1597279"/>
                </a:cubicBezTo>
                <a:lnTo>
                  <a:pt x="1882523" y="1954469"/>
                </a:lnTo>
                <a:cubicBezTo>
                  <a:pt x="1882523" y="2037813"/>
                  <a:pt x="1881900" y="2071699"/>
                  <a:pt x="1882523" y="2097345"/>
                </a:cubicBezTo>
                <a:cubicBezTo>
                  <a:pt x="1883146" y="2122991"/>
                  <a:pt x="1921982" y="2108344"/>
                  <a:pt x="1886263" y="2108344"/>
                </a:cubicBezTo>
                <a:cubicBezTo>
                  <a:pt x="1850544" y="2108344"/>
                  <a:pt x="1871241" y="2099178"/>
                  <a:pt x="1668210" y="2097345"/>
                </a:cubicBezTo>
                <a:lnTo>
                  <a:pt x="668078" y="2097345"/>
                </a:lnTo>
                <a:lnTo>
                  <a:pt x="310888" y="2097345"/>
                </a:lnTo>
                <a:cubicBezTo>
                  <a:pt x="231604" y="2097929"/>
                  <a:pt x="121171" y="2138325"/>
                  <a:pt x="192374" y="21008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0" name="Grupa 9"/>
          <p:cNvGrpSpPr/>
          <p:nvPr/>
        </p:nvGrpSpPr>
        <p:grpSpPr>
          <a:xfrm>
            <a:off x="785786" y="4000504"/>
            <a:ext cx="3071834" cy="2214578"/>
            <a:chOff x="3929058" y="2928934"/>
            <a:chExt cx="3071834" cy="2714644"/>
          </a:xfrm>
        </p:grpSpPr>
        <p:cxnSp>
          <p:nvCxnSpPr>
            <p:cNvPr id="11" name="Ravni poveznik 10"/>
            <p:cNvCxnSpPr/>
            <p:nvPr/>
          </p:nvCxnSpPr>
          <p:spPr>
            <a:xfrm>
              <a:off x="3929058" y="5500702"/>
              <a:ext cx="307183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5400000" flipH="1" flipV="1">
              <a:off x="2714612" y="4286256"/>
              <a:ext cx="2714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ručno 12"/>
            <p:cNvSpPr/>
            <p:nvPr/>
          </p:nvSpPr>
          <p:spPr>
            <a:xfrm>
              <a:off x="4724400" y="3635115"/>
              <a:ext cx="1691390" cy="1508397"/>
            </a:xfrm>
            <a:custGeom>
              <a:avLst/>
              <a:gdLst>
                <a:gd name="connsiteX0" fmla="*/ 934387 w 1691390"/>
                <a:gd name="connsiteY0" fmla="*/ 1364105 h 1364105"/>
                <a:gd name="connsiteX1" fmla="*/ 267325 w 1691390"/>
                <a:gd name="connsiteY1" fmla="*/ 1191718 h 1364105"/>
                <a:gd name="connsiteX2" fmla="*/ 4997 w 1691390"/>
                <a:gd name="connsiteY2" fmla="*/ 996846 h 1364105"/>
                <a:gd name="connsiteX3" fmla="*/ 297305 w 1691390"/>
                <a:gd name="connsiteY3" fmla="*/ 629587 h 1364105"/>
                <a:gd name="connsiteX4" fmla="*/ 971862 w 1691390"/>
                <a:gd name="connsiteY4" fmla="*/ 247337 h 1364105"/>
                <a:gd name="connsiteX5" fmla="*/ 1691390 w 1691390"/>
                <a:gd name="connsiteY5" fmla="*/ 0 h 13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390" h="1364105">
                  <a:moveTo>
                    <a:pt x="934387" y="1364105"/>
                  </a:moveTo>
                  <a:cubicBezTo>
                    <a:pt x="678305" y="1308516"/>
                    <a:pt x="422223" y="1252928"/>
                    <a:pt x="267325" y="1191718"/>
                  </a:cubicBezTo>
                  <a:cubicBezTo>
                    <a:pt x="112427" y="1130508"/>
                    <a:pt x="0" y="1090535"/>
                    <a:pt x="4997" y="996846"/>
                  </a:cubicBezTo>
                  <a:cubicBezTo>
                    <a:pt x="9994" y="903158"/>
                    <a:pt x="136161" y="754505"/>
                    <a:pt x="297305" y="629587"/>
                  </a:cubicBezTo>
                  <a:cubicBezTo>
                    <a:pt x="458449" y="504669"/>
                    <a:pt x="739515" y="352268"/>
                    <a:pt x="971862" y="247337"/>
                  </a:cubicBezTo>
                  <a:cubicBezTo>
                    <a:pt x="1204209" y="142406"/>
                    <a:pt x="1447799" y="71203"/>
                    <a:pt x="1691390" y="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4" name="Ravni poveznik 13"/>
            <p:cNvCxnSpPr/>
            <p:nvPr/>
          </p:nvCxnSpPr>
          <p:spPr>
            <a:xfrm flipV="1">
              <a:off x="4071934" y="3143248"/>
              <a:ext cx="2714644" cy="17859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rostoručno 14"/>
            <p:cNvSpPr/>
            <p:nvPr/>
          </p:nvSpPr>
          <p:spPr>
            <a:xfrm>
              <a:off x="4372676" y="4178281"/>
              <a:ext cx="495924" cy="382249"/>
            </a:xfrm>
            <a:custGeom>
              <a:avLst/>
              <a:gdLst>
                <a:gd name="connsiteX0" fmla="*/ 0 w 495924"/>
                <a:gd name="connsiteY0" fmla="*/ 382249 h 382249"/>
                <a:gd name="connsiteX1" fmla="*/ 209862 w 495924"/>
                <a:gd name="connsiteY1" fmla="*/ 367259 h 382249"/>
                <a:gd name="connsiteX2" fmla="*/ 389744 w 495924"/>
                <a:gd name="connsiteY2" fmla="*/ 292308 h 382249"/>
                <a:gd name="connsiteX3" fmla="*/ 479685 w 495924"/>
                <a:gd name="connsiteY3" fmla="*/ 142407 h 382249"/>
                <a:gd name="connsiteX4" fmla="*/ 487180 w 495924"/>
                <a:gd name="connsiteY4" fmla="*/ 0 h 38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924" h="382249">
                  <a:moveTo>
                    <a:pt x="0" y="382249"/>
                  </a:moveTo>
                  <a:cubicBezTo>
                    <a:pt x="72452" y="382249"/>
                    <a:pt x="144905" y="382249"/>
                    <a:pt x="209862" y="367259"/>
                  </a:cubicBezTo>
                  <a:cubicBezTo>
                    <a:pt x="274819" y="352269"/>
                    <a:pt x="344773" y="329783"/>
                    <a:pt x="389744" y="292308"/>
                  </a:cubicBezTo>
                  <a:cubicBezTo>
                    <a:pt x="434715" y="254833"/>
                    <a:pt x="463446" y="191125"/>
                    <a:pt x="479685" y="142407"/>
                  </a:cubicBezTo>
                  <a:cubicBezTo>
                    <a:pt x="495924" y="93689"/>
                    <a:pt x="491552" y="46844"/>
                    <a:pt x="487180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Prostoručno 15"/>
            <p:cNvSpPr/>
            <p:nvPr/>
          </p:nvSpPr>
          <p:spPr>
            <a:xfrm>
              <a:off x="4373305" y="4214818"/>
              <a:ext cx="574857" cy="421133"/>
            </a:xfrm>
            <a:custGeom>
              <a:avLst/>
              <a:gdLst>
                <a:gd name="connsiteX0" fmla="*/ 0 w 495924"/>
                <a:gd name="connsiteY0" fmla="*/ 382249 h 382249"/>
                <a:gd name="connsiteX1" fmla="*/ 209862 w 495924"/>
                <a:gd name="connsiteY1" fmla="*/ 367259 h 382249"/>
                <a:gd name="connsiteX2" fmla="*/ 389744 w 495924"/>
                <a:gd name="connsiteY2" fmla="*/ 292308 h 382249"/>
                <a:gd name="connsiteX3" fmla="*/ 479685 w 495924"/>
                <a:gd name="connsiteY3" fmla="*/ 142407 h 382249"/>
                <a:gd name="connsiteX4" fmla="*/ 487180 w 495924"/>
                <a:gd name="connsiteY4" fmla="*/ 0 h 38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924" h="382249">
                  <a:moveTo>
                    <a:pt x="0" y="382249"/>
                  </a:moveTo>
                  <a:cubicBezTo>
                    <a:pt x="72452" y="382249"/>
                    <a:pt x="144905" y="382249"/>
                    <a:pt x="209862" y="367259"/>
                  </a:cubicBezTo>
                  <a:cubicBezTo>
                    <a:pt x="274819" y="352269"/>
                    <a:pt x="344773" y="329783"/>
                    <a:pt x="389744" y="292308"/>
                  </a:cubicBezTo>
                  <a:cubicBezTo>
                    <a:pt x="434715" y="254833"/>
                    <a:pt x="463446" y="191125"/>
                    <a:pt x="479685" y="142407"/>
                  </a:cubicBezTo>
                  <a:cubicBezTo>
                    <a:pt x="495924" y="93689"/>
                    <a:pt x="491552" y="46844"/>
                    <a:pt x="487180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7" name="Ravni poveznik sa strelicom 16"/>
            <p:cNvCxnSpPr>
              <a:stCxn id="16" idx="2"/>
            </p:cNvCxnSpPr>
            <p:nvPr/>
          </p:nvCxnSpPr>
          <p:spPr>
            <a:xfrm flipH="1" flipV="1">
              <a:off x="4429124" y="4143380"/>
              <a:ext cx="395958" cy="393481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/>
          <p:cNvGrpSpPr/>
          <p:nvPr/>
        </p:nvGrpSpPr>
        <p:grpSpPr>
          <a:xfrm>
            <a:off x="5357818" y="4143380"/>
            <a:ext cx="3000396" cy="2000264"/>
            <a:chOff x="5072066" y="1428736"/>
            <a:chExt cx="3000396" cy="2000264"/>
          </a:xfrm>
        </p:grpSpPr>
        <p:grpSp>
          <p:nvGrpSpPr>
            <p:cNvPr id="29" name="Grupa 29"/>
            <p:cNvGrpSpPr/>
            <p:nvPr/>
          </p:nvGrpSpPr>
          <p:grpSpPr>
            <a:xfrm>
              <a:off x="5072066" y="1428736"/>
              <a:ext cx="3000396" cy="2000264"/>
              <a:chOff x="5072066" y="1428736"/>
              <a:chExt cx="3000396" cy="2000264"/>
            </a:xfrm>
          </p:grpSpPr>
          <p:sp>
            <p:nvSpPr>
              <p:cNvPr id="34" name="Jednakokračni trokut 33"/>
              <p:cNvSpPr/>
              <p:nvPr/>
            </p:nvSpPr>
            <p:spPr>
              <a:xfrm>
                <a:off x="5072066" y="1428736"/>
                <a:ext cx="3000396" cy="2000264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5" name="Prostoručno 34"/>
              <p:cNvSpPr/>
              <p:nvPr/>
            </p:nvSpPr>
            <p:spPr>
              <a:xfrm>
                <a:off x="5441430" y="2428407"/>
                <a:ext cx="2256019" cy="494675"/>
              </a:xfrm>
              <a:custGeom>
                <a:avLst/>
                <a:gdLst>
                  <a:gd name="connsiteX0" fmla="*/ 0 w 2256019"/>
                  <a:gd name="connsiteY0" fmla="*/ 494675 h 494675"/>
                  <a:gd name="connsiteX1" fmla="*/ 374754 w 2256019"/>
                  <a:gd name="connsiteY1" fmla="*/ 7495 h 494675"/>
                  <a:gd name="connsiteX2" fmla="*/ 1873770 w 2256019"/>
                  <a:gd name="connsiteY2" fmla="*/ 0 h 494675"/>
                  <a:gd name="connsiteX3" fmla="*/ 2256019 w 2256019"/>
                  <a:gd name="connsiteY3" fmla="*/ 494675 h 494675"/>
                  <a:gd name="connsiteX4" fmla="*/ 0 w 2256019"/>
                  <a:gd name="connsiteY4" fmla="*/ 494675 h 4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6019" h="494675">
                    <a:moveTo>
                      <a:pt x="0" y="494675"/>
                    </a:moveTo>
                    <a:lnTo>
                      <a:pt x="374754" y="7495"/>
                    </a:lnTo>
                    <a:lnTo>
                      <a:pt x="1873770" y="0"/>
                    </a:lnTo>
                    <a:lnTo>
                      <a:pt x="2256019" y="494675"/>
                    </a:lnTo>
                    <a:lnTo>
                      <a:pt x="0" y="4946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6" name="Prostoručno 35"/>
              <p:cNvSpPr/>
              <p:nvPr/>
            </p:nvSpPr>
            <p:spPr>
              <a:xfrm>
                <a:off x="5831174" y="1926236"/>
                <a:ext cx="1476531" cy="502171"/>
              </a:xfrm>
              <a:custGeom>
                <a:avLst/>
                <a:gdLst>
                  <a:gd name="connsiteX0" fmla="*/ 0 w 1476531"/>
                  <a:gd name="connsiteY0" fmla="*/ 502171 h 502171"/>
                  <a:gd name="connsiteX1" fmla="*/ 382249 w 1476531"/>
                  <a:gd name="connsiteY1" fmla="*/ 0 h 502171"/>
                  <a:gd name="connsiteX2" fmla="*/ 1101777 w 1476531"/>
                  <a:gd name="connsiteY2" fmla="*/ 0 h 502171"/>
                  <a:gd name="connsiteX3" fmla="*/ 1476531 w 1476531"/>
                  <a:gd name="connsiteY3" fmla="*/ 502171 h 502171"/>
                  <a:gd name="connsiteX4" fmla="*/ 0 w 1476531"/>
                  <a:gd name="connsiteY4" fmla="*/ 502171 h 50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6531" h="502171">
                    <a:moveTo>
                      <a:pt x="0" y="502171"/>
                    </a:moveTo>
                    <a:lnTo>
                      <a:pt x="382249" y="0"/>
                    </a:lnTo>
                    <a:lnTo>
                      <a:pt x="1101777" y="0"/>
                    </a:lnTo>
                    <a:lnTo>
                      <a:pt x="1476531" y="502171"/>
                    </a:lnTo>
                    <a:lnTo>
                      <a:pt x="0" y="50217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7" name="Prostoručno 36"/>
              <p:cNvSpPr/>
              <p:nvPr/>
            </p:nvSpPr>
            <p:spPr>
              <a:xfrm>
                <a:off x="6220918" y="1439056"/>
                <a:ext cx="712033" cy="487180"/>
              </a:xfrm>
              <a:custGeom>
                <a:avLst/>
                <a:gdLst>
                  <a:gd name="connsiteX0" fmla="*/ 0 w 712033"/>
                  <a:gd name="connsiteY0" fmla="*/ 487180 h 487180"/>
                  <a:gd name="connsiteX1" fmla="*/ 344774 w 712033"/>
                  <a:gd name="connsiteY1" fmla="*/ 0 h 487180"/>
                  <a:gd name="connsiteX2" fmla="*/ 712033 w 712033"/>
                  <a:gd name="connsiteY2" fmla="*/ 487180 h 487180"/>
                  <a:gd name="connsiteX3" fmla="*/ 0 w 712033"/>
                  <a:gd name="connsiteY3" fmla="*/ 487180 h 48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033" h="487180">
                    <a:moveTo>
                      <a:pt x="0" y="487180"/>
                    </a:moveTo>
                    <a:lnTo>
                      <a:pt x="344774" y="0"/>
                    </a:lnTo>
                    <a:lnTo>
                      <a:pt x="712033" y="487180"/>
                    </a:lnTo>
                    <a:lnTo>
                      <a:pt x="0" y="48718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0" name="TekstniOkvir 29"/>
            <p:cNvSpPr txBox="1"/>
            <p:nvPr/>
          </p:nvSpPr>
          <p:spPr>
            <a:xfrm>
              <a:off x="5572132" y="2985382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/>
                  </a:solidFill>
                </a:rPr>
                <a:t>sigurnost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niOkvir 30"/>
            <p:cNvSpPr txBox="1"/>
            <p:nvPr/>
          </p:nvSpPr>
          <p:spPr>
            <a:xfrm>
              <a:off x="5572132" y="2477821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>
                      <a:lumMod val="95000"/>
                    </a:schemeClr>
                  </a:solidFill>
                </a:rPr>
                <a:t>dohodak</a:t>
              </a:r>
              <a:endParaRPr lang="hr-HR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TekstniOkvir 31"/>
            <p:cNvSpPr txBox="1"/>
            <p:nvPr/>
          </p:nvSpPr>
          <p:spPr>
            <a:xfrm>
              <a:off x="5715008" y="200024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>
                      <a:lumMod val="85000"/>
                    </a:schemeClr>
                  </a:solidFill>
                </a:rPr>
                <a:t>rast</a:t>
              </a:r>
              <a:endParaRPr lang="hr-H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TekstniOkvir 32"/>
            <p:cNvSpPr txBox="1"/>
            <p:nvPr/>
          </p:nvSpPr>
          <p:spPr>
            <a:xfrm>
              <a:off x="5715008" y="1571612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chemeClr val="bg1">
                      <a:lumMod val="50000"/>
                    </a:schemeClr>
                  </a:solidFill>
                </a:rPr>
                <a:t>špekulacija</a:t>
              </a:r>
              <a:endParaRPr lang="hr-H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6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mtClean="0"/>
              <a:t>Efikasno tržište</a:t>
            </a:r>
          </a:p>
          <a:p>
            <a:pPr lvl="1"/>
            <a:r>
              <a:rPr lang="hr-HR" smtClean="0"/>
              <a:t>Oblici efikasnosti</a:t>
            </a:r>
          </a:p>
          <a:p>
            <a:pPr lvl="2"/>
            <a:r>
              <a:rPr lang="hr-HR" smtClean="0"/>
              <a:t>Slaba</a:t>
            </a:r>
          </a:p>
          <a:p>
            <a:pPr lvl="2"/>
            <a:r>
              <a:rPr lang="hr-HR" smtClean="0"/>
              <a:t>Srednja</a:t>
            </a:r>
          </a:p>
          <a:p>
            <a:pPr lvl="2"/>
            <a:r>
              <a:rPr lang="hr-HR" smtClean="0"/>
              <a:t>Jaka</a:t>
            </a:r>
          </a:p>
          <a:p>
            <a:pPr lvl="1"/>
            <a:r>
              <a:rPr lang="hr-HR" smtClean="0"/>
              <a:t>Utjecaj na investiranje</a:t>
            </a:r>
          </a:p>
          <a:p>
            <a:pPr lvl="2"/>
            <a:r>
              <a:rPr lang="hr-HR" smtClean="0"/>
              <a:t>Nitko ne može pobijediti tržište</a:t>
            </a:r>
          </a:p>
          <a:p>
            <a:pPr lvl="2"/>
            <a:r>
              <a:rPr lang="hr-HR" smtClean="0"/>
              <a:t>Pasivno upravljanje portfoliom</a:t>
            </a:r>
          </a:p>
          <a:p>
            <a:r>
              <a:rPr lang="hr-HR" smtClean="0"/>
              <a:t>Homo oekonomicus</a:t>
            </a:r>
          </a:p>
          <a:p>
            <a:pPr lvl="1"/>
            <a:r>
              <a:rPr lang="hr-HR" smtClean="0"/>
              <a:t>Savršeni maksimalizator</a:t>
            </a:r>
          </a:p>
          <a:p>
            <a:pPr lvl="1"/>
            <a:r>
              <a:rPr lang="hr-HR" smtClean="0"/>
              <a:t>Mogućnost modeliranja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mtClean="0"/>
              <a:t>Neracionalno tržište</a:t>
            </a:r>
          </a:p>
          <a:p>
            <a:pPr lvl="1"/>
            <a:r>
              <a:rPr lang="hr-HR" smtClean="0"/>
              <a:t>Postojanje anomalija</a:t>
            </a:r>
          </a:p>
          <a:p>
            <a:pPr lvl="2"/>
            <a:r>
              <a:rPr lang="hr-HR" smtClean="0"/>
              <a:t>Tehničke anomalije</a:t>
            </a:r>
          </a:p>
          <a:p>
            <a:pPr lvl="2"/>
            <a:r>
              <a:rPr lang="hr-HR" smtClean="0"/>
              <a:t>Fundamentalne anomalije</a:t>
            </a:r>
          </a:p>
          <a:p>
            <a:pPr lvl="2"/>
            <a:r>
              <a:rPr lang="hr-HR" smtClean="0"/>
              <a:t>Vremenske anomalije</a:t>
            </a:r>
          </a:p>
          <a:p>
            <a:pPr lvl="1"/>
            <a:r>
              <a:rPr lang="hr-HR" smtClean="0"/>
              <a:t>Utjecaj na investiranje</a:t>
            </a:r>
          </a:p>
          <a:p>
            <a:pPr lvl="2"/>
            <a:r>
              <a:rPr lang="hr-HR" smtClean="0"/>
              <a:t>Tržište je moguće pobjeđivati</a:t>
            </a:r>
          </a:p>
          <a:p>
            <a:pPr lvl="2"/>
            <a:r>
              <a:rPr lang="hr-HR" smtClean="0"/>
              <a:t>Vjerojatnost za to je ipak mala</a:t>
            </a:r>
          </a:p>
          <a:p>
            <a:r>
              <a:rPr lang="hr-HR" smtClean="0"/>
              <a:t>Pristran čovjek</a:t>
            </a:r>
          </a:p>
          <a:p>
            <a:pPr lvl="1"/>
            <a:r>
              <a:rPr lang="hr-HR" smtClean="0"/>
              <a:t>Čovjekoljublje</a:t>
            </a:r>
          </a:p>
          <a:p>
            <a:pPr lvl="1"/>
            <a:r>
              <a:rPr lang="hr-HR" smtClean="0"/>
              <a:t>Samo  destruktivnost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485" y="3516817"/>
            <a:ext cx="4357718" cy="28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498" y="3500438"/>
            <a:ext cx="4331220" cy="28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953" y="3632304"/>
            <a:ext cx="2232425" cy="289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531" y="3639799"/>
            <a:ext cx="2143140" cy="287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4834" y="3925876"/>
            <a:ext cx="4421662" cy="28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8778" y="3897414"/>
            <a:ext cx="4357718" cy="284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Racionalno </a:t>
            </a:r>
            <a:r>
              <a:rPr lang="hr-HR" i="1" dirty="0" err="1"/>
              <a:t>vs</a:t>
            </a:r>
            <a:r>
              <a:rPr lang="hr-HR" dirty="0"/>
              <a:t> neracionalno tržište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5" y="3500439"/>
            <a:ext cx="4417251" cy="33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38" y="3503093"/>
            <a:ext cx="4392288" cy="329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7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hr-HR" sz="2200" kern="1200" dirty="0" smtClean="0">
                <a:solidFill>
                  <a:srgbClr val="0000CC"/>
                </a:solidFill>
              </a:rPr>
              <a:t>1720. Sir </a:t>
            </a:r>
            <a:r>
              <a:rPr lang="en-US" sz="2200" kern="1200" dirty="0" smtClean="0">
                <a:solidFill>
                  <a:srgbClr val="0000CC"/>
                </a:solidFill>
              </a:rPr>
              <a:t>Isaac Newton</a:t>
            </a:r>
            <a:r>
              <a:rPr lang="hr-HR" sz="2200" kern="1200" dirty="0" smtClean="0">
                <a:solidFill>
                  <a:srgbClr val="0000CC"/>
                </a:solidFill>
              </a:rPr>
              <a:t> je posjedovao dionice </a:t>
            </a:r>
            <a:r>
              <a:rPr lang="en-US" sz="2200" kern="1200" dirty="0" smtClean="0">
                <a:solidFill>
                  <a:srgbClr val="0000CC"/>
                </a:solidFill>
              </a:rPr>
              <a:t>South Sea Company</a:t>
            </a:r>
            <a:endParaRPr lang="hr-HR" sz="2200" kern="1200" dirty="0" smtClean="0">
              <a:solidFill>
                <a:srgbClr val="0000CC"/>
              </a:solidFill>
            </a:endParaRPr>
          </a:p>
          <a:p>
            <a:pPr marL="342900" lvl="1" indent="-342900"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hr-HR" sz="2200" kern="1200" dirty="0" smtClean="0">
                <a:solidFill>
                  <a:srgbClr val="0000CC"/>
                </a:solidFill>
              </a:rPr>
              <a:t>Najatraktivnije dionice Engleske</a:t>
            </a:r>
          </a:p>
          <a:p>
            <a:pPr marL="342900" lvl="1" indent="-342900"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hr-HR" sz="2200" kern="1200" spc="-30" dirty="0" smtClean="0">
                <a:solidFill>
                  <a:srgbClr val="0000CC"/>
                </a:solidFill>
              </a:rPr>
              <a:t>Osjećajući da tržište izmiče kontroli rekao je: mogu izračunati kretanje nebeskih tijela, ali ne i pomahnitalost ljudi</a:t>
            </a:r>
          </a:p>
          <a:p>
            <a:pPr marL="342900" lvl="1" indent="-342900"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hr-HR" sz="2200" kern="1200" dirty="0" smtClean="0">
                <a:solidFill>
                  <a:srgbClr val="0000CC"/>
                </a:solidFill>
              </a:rPr>
              <a:t>Nakon toga </a:t>
            </a:r>
            <a:r>
              <a:rPr lang="en-US" sz="2200" kern="1200" dirty="0" smtClean="0">
                <a:solidFill>
                  <a:srgbClr val="0000CC"/>
                </a:solidFill>
              </a:rPr>
              <a:t>Newton</a:t>
            </a:r>
            <a:r>
              <a:rPr lang="hr-HR" sz="2200" kern="1200" dirty="0" smtClean="0">
                <a:solidFill>
                  <a:srgbClr val="0000CC"/>
                </a:solidFill>
              </a:rPr>
              <a:t> je prodao dionice i </a:t>
            </a:r>
            <a:br>
              <a:rPr lang="hr-HR" sz="2200" kern="1200" dirty="0" smtClean="0">
                <a:solidFill>
                  <a:srgbClr val="0000CC"/>
                </a:solidFill>
              </a:rPr>
            </a:br>
            <a:r>
              <a:rPr lang="hr-HR" sz="2200" kern="1200" dirty="0" smtClean="0">
                <a:solidFill>
                  <a:srgbClr val="0000CC"/>
                </a:solidFill>
              </a:rPr>
              <a:t>zaradio 7.000 funti ili 100%-</a:t>
            </a:r>
            <a:r>
              <a:rPr lang="hr-HR" sz="2200" kern="1200" dirty="0" err="1" smtClean="0">
                <a:solidFill>
                  <a:srgbClr val="0000CC"/>
                </a:solidFill>
              </a:rPr>
              <a:t>tni</a:t>
            </a:r>
            <a:r>
              <a:rPr lang="hr-HR" sz="2200" kern="1200" dirty="0" smtClean="0">
                <a:solidFill>
                  <a:srgbClr val="0000CC"/>
                </a:solidFill>
              </a:rPr>
              <a:t> prinos </a:t>
            </a:r>
            <a:br>
              <a:rPr lang="hr-HR" sz="2200" kern="1200" dirty="0" smtClean="0">
                <a:solidFill>
                  <a:srgbClr val="0000CC"/>
                </a:solidFill>
              </a:rPr>
            </a:br>
            <a:r>
              <a:rPr lang="hr-HR" sz="2200" kern="1200" dirty="0" smtClean="0">
                <a:solidFill>
                  <a:srgbClr val="0000CC"/>
                </a:solidFill>
              </a:rPr>
              <a:t>na inicijalnu kupnju istih dionica</a:t>
            </a:r>
          </a:p>
          <a:p>
            <a:pPr marL="342900" lvl="1" indent="-342900"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hr-HR" sz="2200" kern="1200" dirty="0" smtClean="0">
                <a:solidFill>
                  <a:srgbClr val="0000CC"/>
                </a:solidFill>
                <a:ea typeface="+mn-ea"/>
                <a:cs typeface="+mn-cs"/>
              </a:rPr>
              <a:t>Nekoliko mjeseci kasnije u zamahu</a:t>
            </a:r>
            <a:br>
              <a:rPr lang="hr-HR" sz="2200" kern="1200" dirty="0" smtClean="0">
                <a:solidFill>
                  <a:srgbClr val="0000CC"/>
                </a:solidFill>
                <a:ea typeface="+mn-ea"/>
                <a:cs typeface="+mn-cs"/>
              </a:rPr>
            </a:br>
            <a:r>
              <a:rPr lang="hr-HR" sz="2200" kern="1200" dirty="0" smtClean="0">
                <a:solidFill>
                  <a:srgbClr val="0000CC"/>
                </a:solidFill>
                <a:ea typeface="+mn-ea"/>
                <a:cs typeface="+mn-cs"/>
              </a:rPr>
              <a:t>divljeg entuzijazma tržišta, </a:t>
            </a:r>
            <a:r>
              <a:rPr lang="en-US" sz="2200" kern="1200" dirty="0" smtClean="0">
                <a:solidFill>
                  <a:srgbClr val="0000CC"/>
                </a:solidFill>
                <a:ea typeface="+mn-ea"/>
                <a:cs typeface="+mn-cs"/>
              </a:rPr>
              <a:t>Newton</a:t>
            </a:r>
            <a:r>
              <a:rPr lang="hr-HR" sz="2200" kern="1200" dirty="0" smtClean="0">
                <a:solidFill>
                  <a:srgbClr val="0000CC"/>
                </a:solidFill>
                <a:ea typeface="+mn-ea"/>
                <a:cs typeface="+mn-cs"/>
              </a:rPr>
              <a:t> je</a:t>
            </a:r>
            <a:br>
              <a:rPr lang="hr-HR" sz="2200" kern="1200" dirty="0" smtClean="0">
                <a:solidFill>
                  <a:srgbClr val="0000CC"/>
                </a:solidFill>
                <a:ea typeface="+mn-ea"/>
                <a:cs typeface="+mn-cs"/>
              </a:rPr>
            </a:br>
            <a:r>
              <a:rPr lang="hr-HR" sz="2200" kern="1200" dirty="0" smtClean="0">
                <a:solidFill>
                  <a:srgbClr val="0000CC"/>
                </a:solidFill>
                <a:ea typeface="+mn-ea"/>
                <a:cs typeface="+mn-cs"/>
              </a:rPr>
              <a:t>ponovo kupio dionice </a:t>
            </a:r>
            <a:r>
              <a:rPr lang="en-US" sz="2200" kern="1200" dirty="0" smtClean="0">
                <a:solidFill>
                  <a:srgbClr val="0000CC"/>
                </a:solidFill>
                <a:ea typeface="+mn-ea"/>
                <a:cs typeface="+mn-cs"/>
              </a:rPr>
              <a:t>South Sea Company</a:t>
            </a:r>
            <a:endParaRPr lang="hr-HR" sz="2200" kern="1200" dirty="0" smtClean="0">
              <a:solidFill>
                <a:srgbClr val="0000CC"/>
              </a:solidFill>
              <a:ea typeface="+mn-ea"/>
              <a:cs typeface="+mn-cs"/>
            </a:endParaRPr>
          </a:p>
          <a:p>
            <a:pPr marL="342900" lvl="1" indent="-342900"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r>
              <a:rPr lang="hr-HR" sz="2200" kern="1200" dirty="0" smtClean="0">
                <a:solidFill>
                  <a:srgbClr val="0000CC"/>
                </a:solidFill>
                <a:ea typeface="+mn-ea"/>
                <a:cs typeface="+mn-cs"/>
              </a:rPr>
              <a:t>Po znatno višoj cijeni i u toj transakciji</a:t>
            </a:r>
            <a:br>
              <a:rPr lang="hr-HR" sz="2200" kern="1200" dirty="0" smtClean="0">
                <a:solidFill>
                  <a:srgbClr val="0000CC"/>
                </a:solidFill>
                <a:ea typeface="+mn-ea"/>
                <a:cs typeface="+mn-cs"/>
              </a:rPr>
            </a:br>
            <a:r>
              <a:rPr lang="hr-HR" sz="2200" kern="1200" dirty="0" smtClean="0">
                <a:solidFill>
                  <a:srgbClr val="0000CC"/>
                </a:solidFill>
                <a:ea typeface="+mn-ea"/>
                <a:cs typeface="+mn-cs"/>
              </a:rPr>
              <a:t>izgubio 20.000 funti</a:t>
            </a:r>
            <a:endParaRPr lang="hr-HR" sz="2200" dirty="0" smtClean="0">
              <a:solidFill>
                <a:srgbClr val="0000CC"/>
              </a:solidFill>
            </a:endParaRPr>
          </a:p>
          <a:p>
            <a:pPr marL="342900" lvl="1" indent="-342900">
              <a:buClr>
                <a:srgbClr val="0000CC"/>
              </a:buClr>
              <a:buSzTx/>
              <a:buFont typeface="Wingdings" pitchFamily="2" charset="2"/>
              <a:buChar char="Ø"/>
              <a:defRPr/>
            </a:pPr>
            <a:endParaRPr lang="hr-HR" sz="2200" kern="1200" dirty="0" smtClean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76873"/>
            <a:ext cx="3926374" cy="405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13138"/>
            <a:ext cx="5238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Suludo ponašanje ljudi</a:t>
            </a:r>
          </a:p>
        </p:txBody>
      </p:sp>
    </p:spTree>
    <p:extLst>
      <p:ext uri="{BB962C8B-B14F-4D97-AF65-F5344CB8AC3E}">
        <p14:creationId xmlns:p14="http://schemas.microsoft.com/office/powerpoint/2010/main" val="39800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02683E-7 L 0.65955 -0.50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-252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854E-6 L 0.31979 -0.070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3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Kako se racionalno ponašamo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Ostati hladne glave</a:t>
            </a:r>
          </a:p>
          <a:p>
            <a:r>
              <a:rPr lang="hr-BA" dirty="0" smtClean="0"/>
              <a:t>Razumjeti samog sebe</a:t>
            </a:r>
          </a:p>
          <a:p>
            <a:r>
              <a:rPr lang="hr-BA" dirty="0" smtClean="0"/>
              <a:t>Promjena ciljeva kroz vrijeme</a:t>
            </a:r>
          </a:p>
          <a:p>
            <a:r>
              <a:rPr lang="hr-BA" dirty="0" smtClean="0"/>
              <a:t>Konačna odluka je uvijek Vaša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53" y="2220119"/>
            <a:ext cx="319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328148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3008556" cy="238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201</TotalTime>
  <Words>329</Words>
  <Application>Microsoft Office PowerPoint</Application>
  <PresentationFormat>Prikaz na zaslonu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Decatur</vt:lpstr>
      <vt:lpstr>Investitor: Homo oeconomicus ili običan čovjek</vt:lpstr>
      <vt:lpstr>PowerPointova prezentacija</vt:lpstr>
      <vt:lpstr>Prolog</vt:lpstr>
      <vt:lpstr>Tradicionalne financije</vt:lpstr>
      <vt:lpstr>Biheviorističke financije</vt:lpstr>
      <vt:lpstr>Homo oeconomicus vs normalan čovjek</vt:lpstr>
      <vt:lpstr>Racionalno vs neracionalno tržište</vt:lpstr>
      <vt:lpstr>Suludo ponašanje ljudi</vt:lpstr>
      <vt:lpstr>Kako se racionalno ponašamo</vt:lpstr>
      <vt:lpstr>Hvala na pozornosti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Silvije Orsag</dc:creator>
  <cp:lastModifiedBy>Silvije Orsag</cp:lastModifiedBy>
  <cp:revision>19</cp:revision>
  <dcterms:created xsi:type="dcterms:W3CDTF">2013-09-14T10:19:02Z</dcterms:created>
  <dcterms:modified xsi:type="dcterms:W3CDTF">2013-09-15T10:27:14Z</dcterms:modified>
</cp:coreProperties>
</file>