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5" r:id="rId1"/>
    <p:sldMasterId id="2147483686" r:id="rId2"/>
    <p:sldMasterId id="2147483687" r:id="rId3"/>
  </p:sldMasterIdLst>
  <p:notesMasterIdLst>
    <p:notesMasterId r:id="rId18"/>
  </p:notesMasterIdLst>
  <p:handoutMasterIdLst>
    <p:handoutMasterId r:id="rId19"/>
  </p:handoutMasterIdLst>
  <p:sldIdLst>
    <p:sldId id="256" r:id="rId4"/>
    <p:sldId id="283" r:id="rId5"/>
    <p:sldId id="285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69" r:id="rId17"/>
  </p:sldIdLst>
  <p:sldSz cx="9144000" cy="6858000" type="screen4x3"/>
  <p:notesSz cx="6851650" cy="92265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CCFF33"/>
    <a:srgbClr val="FFFFCC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324" autoAdjust="0"/>
    <p:restoredTop sz="94618" autoAdjust="0"/>
  </p:normalViewPr>
  <p:slideViewPr>
    <p:cSldViewPr>
      <p:cViewPr varScale="1">
        <p:scale>
          <a:sx n="79" d="100"/>
          <a:sy n="79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178" y="-84"/>
      </p:cViewPr>
      <p:guideLst>
        <p:guide orient="horz" pos="2906"/>
        <p:guide pos="215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Sync\5-Konsalting\Seminari%20i%20tekstovi\FEB\2014-Trziste%20kapitala%20u%20BiH%20i%20regiji%20-%20Postkrizne%20perspektive%20razvoja\Prometi-Indeks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Sync\5-Konsalting\Seminari%20i%20tekstovi\FEB\2014-Trziste%20kapitala%20u%20BiH%20i%20regiji%20-%20Postkrizne%20perspektive%20razvoja\Prometi-Indeks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Sync\5-Konsalting\Seminari%20i%20tekstovi\FEB\2014-Trziste%20kapitala%20u%20BiH%20i%20regiji%20-%20Postkrizne%20perspektive%20razvoja\Prometi-Indeks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Sync\5-Konsalting\Seminari%20i%20tekstovi\FEB\2014-Trziste%20kapitala%20u%20BiH%20i%20regiji%20-%20Postkrizne%20perspektive%20razvoja\Prometi-Indeks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Sheet1!$B$57</c:f>
              <c:strCache>
                <c:ptCount val="1"/>
                <c:pt idx="0">
                  <c:v>SASE Promet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Sheet1!$B$58:$B$64</c:f>
              <c:numCache>
                <c:formatCode>#,##0</c:formatCode>
                <c:ptCount val="7"/>
                <c:pt idx="0">
                  <c:v>651559.75519344734</c:v>
                </c:pt>
                <c:pt idx="1">
                  <c:v>243926.81163495805</c:v>
                </c:pt>
                <c:pt idx="2">
                  <c:v>112016.61596355514</c:v>
                </c:pt>
                <c:pt idx="3">
                  <c:v>55502.972650997282</c:v>
                </c:pt>
                <c:pt idx="4">
                  <c:v>125157.66298706937</c:v>
                </c:pt>
                <c:pt idx="5">
                  <c:v>191007.13610078586</c:v>
                </c:pt>
                <c:pt idx="6">
                  <c:v>125384.54313513949</c:v>
                </c:pt>
              </c:numCache>
            </c:numRef>
          </c:val>
        </c:ser>
        <c:ser>
          <c:idx val="1"/>
          <c:order val="1"/>
          <c:tx>
            <c:strRef>
              <c:f>Sheet1!$C$57</c:f>
              <c:strCache>
                <c:ptCount val="1"/>
                <c:pt idx="0">
                  <c:v>Transakcije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Sheet1!$C$58:$C$64</c:f>
              <c:numCache>
                <c:formatCode>#,##0</c:formatCode>
                <c:ptCount val="7"/>
                <c:pt idx="0">
                  <c:v>158507</c:v>
                </c:pt>
                <c:pt idx="1">
                  <c:v>39241</c:v>
                </c:pt>
                <c:pt idx="2">
                  <c:v>25707</c:v>
                </c:pt>
                <c:pt idx="3">
                  <c:v>18244</c:v>
                </c:pt>
                <c:pt idx="4">
                  <c:v>15900</c:v>
                </c:pt>
                <c:pt idx="5">
                  <c:v>11643</c:v>
                </c:pt>
                <c:pt idx="6">
                  <c:v>9200</c:v>
                </c:pt>
              </c:numCache>
            </c:numRef>
          </c:val>
        </c:ser>
        <c:marker val="1"/>
        <c:axId val="54016256"/>
        <c:axId val="54034432"/>
      </c:lineChart>
      <c:catAx>
        <c:axId val="540162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034432"/>
        <c:crosses val="autoZero"/>
        <c:auto val="1"/>
        <c:lblAlgn val="ctr"/>
        <c:lblOffset val="100"/>
      </c:catAx>
      <c:valAx>
        <c:axId val="540344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016256"/>
        <c:crosses val="autoZero"/>
        <c:crossBetween val="between"/>
        <c:dispUnits>
          <c:builtInUnit val="thousands"/>
        </c:dispUnits>
      </c:valAx>
    </c:plotArea>
    <c:legend>
      <c:legendPos val="t"/>
      <c:layout/>
      <c:txPr>
        <a:bodyPr/>
        <a:lstStyle/>
        <a:p>
          <a:pPr>
            <a:defRPr lang="bs-Latn-BA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Sheet1!$D$57</c:f>
              <c:strCache>
                <c:ptCount val="1"/>
                <c:pt idx="0">
                  <c:v>BLSE Promet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Sheet1!$D$58:$D$64</c:f>
              <c:numCache>
                <c:formatCode>#,##0</c:formatCode>
                <c:ptCount val="7"/>
                <c:pt idx="0">
                  <c:v>379676.29650838772</c:v>
                </c:pt>
                <c:pt idx="1">
                  <c:v>140651.4047744436</c:v>
                </c:pt>
                <c:pt idx="2">
                  <c:v>92284.762479356534</c:v>
                </c:pt>
                <c:pt idx="3">
                  <c:v>90087.114422010127</c:v>
                </c:pt>
                <c:pt idx="4">
                  <c:v>217532.70171742942</c:v>
                </c:pt>
                <c:pt idx="5">
                  <c:v>133412.3829780707</c:v>
                </c:pt>
                <c:pt idx="6">
                  <c:v>192172.38359162089</c:v>
                </c:pt>
              </c:numCache>
            </c:numRef>
          </c:val>
        </c:ser>
        <c:ser>
          <c:idx val="1"/>
          <c:order val="1"/>
          <c:tx>
            <c:strRef>
              <c:f>Sheet1!$E$57</c:f>
              <c:strCache>
                <c:ptCount val="1"/>
                <c:pt idx="0">
                  <c:v>Transakcije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Sheet1!$E$58:$E$64</c:f>
              <c:numCache>
                <c:formatCode>#,##0</c:formatCode>
                <c:ptCount val="7"/>
                <c:pt idx="0">
                  <c:v>100508</c:v>
                </c:pt>
                <c:pt idx="1">
                  <c:v>30917</c:v>
                </c:pt>
                <c:pt idx="2">
                  <c:v>18216</c:v>
                </c:pt>
                <c:pt idx="3">
                  <c:v>19351</c:v>
                </c:pt>
                <c:pt idx="4">
                  <c:v>25770</c:v>
                </c:pt>
                <c:pt idx="5">
                  <c:v>26842</c:v>
                </c:pt>
                <c:pt idx="6">
                  <c:v>30636</c:v>
                </c:pt>
              </c:numCache>
            </c:numRef>
          </c:val>
        </c:ser>
        <c:marker val="1"/>
        <c:axId val="54055296"/>
        <c:axId val="54056832"/>
      </c:lineChart>
      <c:catAx>
        <c:axId val="540552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056832"/>
        <c:crosses val="autoZero"/>
        <c:auto val="1"/>
        <c:lblAlgn val="ctr"/>
        <c:lblOffset val="100"/>
      </c:catAx>
      <c:valAx>
        <c:axId val="540568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055296"/>
        <c:crosses val="autoZero"/>
        <c:crossBetween val="between"/>
        <c:dispUnits>
          <c:builtInUnit val="thousands"/>
        </c:dispUnits>
      </c:valAx>
    </c:plotArea>
    <c:legend>
      <c:legendPos val="t"/>
      <c:layout/>
      <c:txPr>
        <a:bodyPr/>
        <a:lstStyle/>
        <a:p>
          <a:pPr>
            <a:defRPr lang="bs-Latn-BA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Sheet1!$F$57</c:f>
              <c:strCache>
                <c:ptCount val="1"/>
                <c:pt idx="0">
                  <c:v>ZSE Promet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Sheet1!$F$58:$F$64</c:f>
              <c:numCache>
                <c:formatCode>#,##0</c:formatCode>
                <c:ptCount val="7"/>
                <c:pt idx="0">
                  <c:v>9083051.6696721334</c:v>
                </c:pt>
                <c:pt idx="1">
                  <c:v>4243724.3501366097</c:v>
                </c:pt>
                <c:pt idx="2">
                  <c:v>1494874.3312328767</c:v>
                </c:pt>
                <c:pt idx="3">
                  <c:v>1747870.2686991869</c:v>
                </c:pt>
                <c:pt idx="4">
                  <c:v>786760.2200531211</c:v>
                </c:pt>
                <c:pt idx="5">
                  <c:v>511132.92798408488</c:v>
                </c:pt>
                <c:pt idx="6">
                  <c:v>498259.01282722515</c:v>
                </c:pt>
              </c:numCache>
            </c:numRef>
          </c:val>
        </c:ser>
        <c:ser>
          <c:idx val="1"/>
          <c:order val="1"/>
          <c:tx>
            <c:strRef>
              <c:f>Sheet1!$G$57</c:f>
              <c:strCache>
                <c:ptCount val="1"/>
                <c:pt idx="0">
                  <c:v>Transakcije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Sheet1!$G$58:$G$64</c:f>
              <c:numCache>
                <c:formatCode>#,##0</c:formatCode>
                <c:ptCount val="7"/>
                <c:pt idx="0">
                  <c:v>519240</c:v>
                </c:pt>
                <c:pt idx="1">
                  <c:v>758164</c:v>
                </c:pt>
                <c:pt idx="2">
                  <c:v>487252</c:v>
                </c:pt>
                <c:pt idx="3">
                  <c:v>286875</c:v>
                </c:pt>
                <c:pt idx="4">
                  <c:v>351498</c:v>
                </c:pt>
                <c:pt idx="5">
                  <c:v>280990</c:v>
                </c:pt>
                <c:pt idx="6">
                  <c:v>255046</c:v>
                </c:pt>
              </c:numCache>
            </c:numRef>
          </c:val>
        </c:ser>
        <c:marker val="1"/>
        <c:axId val="54421760"/>
        <c:axId val="54431744"/>
      </c:lineChart>
      <c:catAx>
        <c:axId val="544217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431744"/>
        <c:crosses val="autoZero"/>
        <c:auto val="1"/>
        <c:lblAlgn val="ctr"/>
        <c:lblOffset val="100"/>
      </c:catAx>
      <c:valAx>
        <c:axId val="5443174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421760"/>
        <c:crosses val="autoZero"/>
        <c:crossBetween val="between"/>
        <c:dispUnits>
          <c:builtInUnit val="thousands"/>
        </c:dispUnits>
      </c:valAx>
    </c:plotArea>
    <c:legend>
      <c:legendPos val="t"/>
      <c:layout/>
      <c:txPr>
        <a:bodyPr/>
        <a:lstStyle/>
        <a:p>
          <a:pPr>
            <a:defRPr lang="bs-Latn-BA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Sheet1!$H$57</c:f>
              <c:strCache>
                <c:ptCount val="1"/>
                <c:pt idx="0">
                  <c:v>BELEX promet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Sheet1!$H$58:$H$64</c:f>
              <c:numCache>
                <c:formatCode>#,##0</c:formatCode>
                <c:ptCount val="7"/>
                <c:pt idx="0">
                  <c:v>2059769.5220000001</c:v>
                </c:pt>
                <c:pt idx="1">
                  <c:v>882454.95700000005</c:v>
                </c:pt>
                <c:pt idx="2">
                  <c:v>441976.42599999998</c:v>
                </c:pt>
                <c:pt idx="3">
                  <c:v>222475.93399999998</c:v>
                </c:pt>
                <c:pt idx="4">
                  <c:v>280180.75799999986</c:v>
                </c:pt>
                <c:pt idx="5">
                  <c:v>219765.57199999999</c:v>
                </c:pt>
                <c:pt idx="6">
                  <c:v>267006.64399999985</c:v>
                </c:pt>
              </c:numCache>
            </c:numRef>
          </c:val>
        </c:ser>
        <c:ser>
          <c:idx val="1"/>
          <c:order val="1"/>
          <c:tx>
            <c:strRef>
              <c:f>Sheet1!$I$57</c:f>
              <c:strCache>
                <c:ptCount val="1"/>
                <c:pt idx="0">
                  <c:v>Transakcije</c:v>
                </c:pt>
              </c:strCache>
            </c:strRef>
          </c:tx>
          <c:marker>
            <c:symbol val="none"/>
          </c:marker>
          <c:cat>
            <c:strRef>
              <c:f>Sheet1!$A$58:$A$64</c:f>
              <c:strCache>
                <c:ptCount val="7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strCache>
            </c:strRef>
          </c:cat>
          <c:val>
            <c:numRef>
              <c:f>Sheet1!$I$58:$I$64</c:f>
              <c:numCache>
                <c:formatCode>#,##0</c:formatCode>
                <c:ptCount val="7"/>
                <c:pt idx="0">
                  <c:v>301210</c:v>
                </c:pt>
                <c:pt idx="1">
                  <c:v>119001</c:v>
                </c:pt>
                <c:pt idx="2">
                  <c:v>77215</c:v>
                </c:pt>
                <c:pt idx="3">
                  <c:v>725550</c:v>
                </c:pt>
                <c:pt idx="4">
                  <c:v>2887538</c:v>
                </c:pt>
                <c:pt idx="5">
                  <c:v>483013</c:v>
                </c:pt>
                <c:pt idx="6">
                  <c:v>344109</c:v>
                </c:pt>
              </c:numCache>
            </c:numRef>
          </c:val>
        </c:ser>
        <c:marker val="1"/>
        <c:axId val="54448512"/>
        <c:axId val="54450048"/>
      </c:lineChart>
      <c:catAx>
        <c:axId val="544485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450048"/>
        <c:crosses val="autoZero"/>
        <c:auto val="1"/>
        <c:lblAlgn val="ctr"/>
        <c:lblOffset val="100"/>
      </c:catAx>
      <c:valAx>
        <c:axId val="5445004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bs-Latn-BA"/>
            </a:pPr>
            <a:endParaRPr lang="en-US"/>
          </a:p>
        </c:txPr>
        <c:crossAx val="54448512"/>
        <c:crosses val="autoZero"/>
        <c:crossBetween val="between"/>
        <c:dispUnits>
          <c:builtInUnit val="thousands"/>
        </c:dispUnits>
      </c:valAx>
    </c:plotArea>
    <c:legend>
      <c:legendPos val="t"/>
      <c:layout/>
      <c:txPr>
        <a:bodyPr/>
        <a:lstStyle/>
        <a:p>
          <a:pPr>
            <a:defRPr lang="bs-Latn-BA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4588"/>
            <a:ext cx="296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764588"/>
            <a:ext cx="296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B6DEAE-FBF6-480E-8ECB-BC7C72830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7911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2150"/>
            <a:ext cx="461327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26025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4588"/>
            <a:ext cx="296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Centar za razvoj nastavnog osoblja 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764588"/>
            <a:ext cx="296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FB8F37D-4590-4CEF-AFF5-A4BCE39AE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768890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Centar za razvoj nastavnog osoblja 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D8F23-06D4-4513-A714-BAB2425AB94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60E93-4E6F-42DC-89D6-B939021CAC7C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2B055-7C6A-4C23-94A8-74D196A72233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C58C8-0B6D-4A73-84E5-82C4D0BC8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647BB-AB9E-40E5-8375-44C40AAF36EA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E3A31-15AF-495A-9794-42D02366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574B0-A4D8-4504-A283-A888AF0CF0ED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7CF32-BA68-40B8-B575-FB6099FBA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6032-FD2D-4876-B89B-8DD9947EAC61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80DA0-50B0-4D58-9A69-EFA12AEFF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7EDA-6E14-4218-84AC-4419EAB21DFD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3EDF-7570-4E94-B2F2-2D515FFBA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EB9C-D4AE-4BD2-9115-FA3FBA9AEEE9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16A4-40EE-45D3-A16A-16312A8A1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196C-6327-4FB0-B2B0-F7442F5106ED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ECED-4BD2-4F70-94DF-B64C20C04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03F5-0358-4E2D-9DF4-58D4430C7B58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75457-AF42-44AE-90C0-A366B7133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ECC36-A5CE-4B9F-B484-47115162A242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D5ACA-9EB6-4129-BE28-54049AE0A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4292-E64E-46D9-AEC1-7548A23AA5C0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469C-7747-48C7-9A6A-D949969ED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B2CFF-5939-434B-926E-6ACCEDC118DF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7C530-27E8-497B-AA11-FDD4552DD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627F3-8460-431F-BB2B-16B84DBCD9E8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CFAA-3C34-43D0-904D-CB765C18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9A19-2F3C-4DC2-A5FF-0A2FED726315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B8AF5-3BFE-4A47-9B01-69612782F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64D3-1088-4CE1-B4FD-EC08CDA09242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2249D-DE46-4FCC-A466-CDA918E81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BF65-F846-45B2-99C5-53C04C44B577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F3F05-38D1-4B9B-BD37-B3C0FC239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FE92D-2A26-4174-90E5-B1E1E9CBED5D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F7FA-2186-4712-A870-DAA393383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C50D-A853-4A24-9A39-DFEC17C8AB6E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0800-3251-42E2-93B4-9EAAF3799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03C1E-D4AD-4CEE-8144-442765C1EC3A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93FDE-2BA7-4BF7-BF1E-C03762E87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BEBE3-02F8-44BA-8A92-C2A0FAA0F03E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5BB-E5CA-4D22-A83A-4E07CD2F9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0C67-9F14-46B9-9A83-58578F9CA2E0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D2AFC-EA17-4A31-9051-91F1B447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17666-C359-47D0-AB7F-BF8DA1E84F0C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6BC74-8A10-410B-B385-22829AA7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F66B2-8EC1-459B-87CF-E741A0C092B3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FD30-8599-4A2B-BC33-B0FC913E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1AC3E-D0B2-4A47-B784-67DE7798E1FD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EE28-F320-4F73-84AE-7E763FEC6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A4A5B-2EC1-4667-9FB0-6DC6EA9625CB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863E-0C83-4F9B-A8EF-A3F065C9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2AADB-D49B-4DA7-AC4C-A9FFC643B7E8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0166-80F0-496C-ABB9-91FE6E7DB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2CA31-833D-485C-9ABD-C6E87F2E189F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44447-AA49-4E24-AADB-B8E09E3D2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9122-083F-4444-B2F9-1BA524492CB8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80E5-3871-4516-8F8F-5B04AA202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AD57-4FDE-48D7-B309-F54778034068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D00ED-8409-442E-A5B9-6D954D79C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99456-639D-498D-81EF-3EFF4D7C8503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01316-C7FA-4CAF-BEE1-92A5C45BA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DBFE2-142A-4227-A30E-82AF28EAB943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7D39-A4DE-4A8E-853F-CF3D662F1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BD568-45D5-4EA5-9010-73C0EA67CECE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FD346-0AE5-4097-B4E4-16ABED465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I:\NewCreativeWork\PR\Accreditations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658" y="5461692"/>
            <a:ext cx="1249814" cy="46472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 flipV="1">
            <a:off x="7524328" y="5461692"/>
            <a:ext cx="0" cy="448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475C4-39B7-46F1-9865-FA99B22E6508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D7C68-CD9B-4086-9CE9-0649F6B3B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5E1FB-B773-4170-B3DB-54D72A4CE335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E3F5B-96CD-4B80-BF94-DE4D046A0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main_title_beta0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448300"/>
            <a:ext cx="9144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efsa_logo_jpg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54789" y="5475587"/>
            <a:ext cx="1447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990DA300-9C53-4700-B48A-C17E672DF139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34290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CCE7756-3FFF-4BE5-BE7A-BD04C9E9A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I:\NewCreativeWork\PR\Accreditations.pn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658" y="5461692"/>
            <a:ext cx="1249814" cy="46472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7524328" y="5461692"/>
            <a:ext cx="0" cy="448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524328" y="5461692"/>
            <a:ext cx="0" cy="448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5940155" y="5445224"/>
            <a:ext cx="1498497" cy="432048"/>
            <a:chOff x="5940155" y="5445224"/>
            <a:chExt cx="1498497" cy="432048"/>
          </a:xfrm>
        </p:grpSpPr>
        <p:sp>
          <p:nvSpPr>
            <p:cNvPr id="22" name="Rectangle 21"/>
            <p:cNvSpPr/>
            <p:nvPr userDrawn="1"/>
          </p:nvSpPr>
          <p:spPr>
            <a:xfrm>
              <a:off x="5940155" y="5445224"/>
              <a:ext cx="1477069" cy="4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s-Latn-BA"/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1583" y="5566103"/>
              <a:ext cx="1477069" cy="311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ll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7ED2E5EB-B2D4-40F9-AF4F-A415FB0F639D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3429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9FC5A6E8-7843-4D0D-B01D-9D0B73720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9" name="Content Placeholder 5" descr="small_cornerlet_jp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20" name="Group 8"/>
          <p:cNvGrpSpPr>
            <a:grpSpLocks/>
          </p:cNvGrpSpPr>
          <p:nvPr/>
        </p:nvGrpSpPr>
        <p:grpSpPr bwMode="auto">
          <a:xfrm rot="10800000">
            <a:off x="6477000" y="0"/>
            <a:ext cx="2667000" cy="835025"/>
            <a:chOff x="1701" y="3702"/>
            <a:chExt cx="1680" cy="526"/>
          </a:xfrm>
        </p:grpSpPr>
        <p:pic>
          <p:nvPicPr>
            <p:cNvPr id="13321" name="Content Placeholder 5" descr="small_cornerlet_jpg.jpg"/>
            <p:cNvPicPr>
              <a:picLocks noChangeAspect="1"/>
            </p:cNvPicPr>
            <p:nvPr/>
          </p:nvPicPr>
          <p:blipFill>
            <a:blip r:embed="rId13" cstate="print"/>
            <a:srcRect t="9375"/>
            <a:stretch>
              <a:fillRect/>
            </a:stretch>
          </p:blipFill>
          <p:spPr bwMode="auto">
            <a:xfrm>
              <a:off x="1701" y="3793"/>
              <a:ext cx="168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882" y="3709"/>
              <a:ext cx="862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pic>
        <p:nvPicPr>
          <p:cNvPr id="11" name="Picture 10" descr="I:\NewCreativeWork\PR\Accreditations.pn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073862"/>
            <a:ext cx="720080" cy="2677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traight Connector 11"/>
          <p:cNvCxnSpPr/>
          <p:nvPr userDrawn="1"/>
        </p:nvCxnSpPr>
        <p:spPr>
          <a:xfrm flipH="1" flipV="1">
            <a:off x="1141293" y="6105822"/>
            <a:ext cx="1" cy="2113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:\NewCreativeWork\PR\Accreditations.pn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077619"/>
            <a:ext cx="720080" cy="2677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/>
          <p:nvPr userDrawn="1"/>
        </p:nvGrpSpPr>
        <p:grpSpPr>
          <a:xfrm>
            <a:off x="342814" y="6094259"/>
            <a:ext cx="758916" cy="213350"/>
            <a:chOff x="5940155" y="5445224"/>
            <a:chExt cx="1498497" cy="43204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940155" y="5445224"/>
              <a:ext cx="1477069" cy="4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s-Latn-BA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1583" y="5566103"/>
              <a:ext cx="1477069" cy="311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7" name="Straight Connector 16"/>
          <p:cNvCxnSpPr/>
          <p:nvPr userDrawn="1"/>
        </p:nvCxnSpPr>
        <p:spPr>
          <a:xfrm flipH="1" flipV="1">
            <a:off x="1141293" y="6109579"/>
            <a:ext cx="1" cy="2113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pull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Content Placeholder 5" descr="small_cornerlet_jp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3" name="Group 8"/>
          <p:cNvGrpSpPr>
            <a:grpSpLocks/>
          </p:cNvGrpSpPr>
          <p:nvPr/>
        </p:nvGrpSpPr>
        <p:grpSpPr bwMode="auto">
          <a:xfrm rot="10800000">
            <a:off x="6477000" y="0"/>
            <a:ext cx="2667000" cy="835025"/>
            <a:chOff x="1701" y="3702"/>
            <a:chExt cx="1680" cy="526"/>
          </a:xfrm>
        </p:grpSpPr>
        <p:pic>
          <p:nvPicPr>
            <p:cNvPr id="25609" name="Content Placeholder 5" descr="small_cornerlet_jpg.jpg"/>
            <p:cNvPicPr>
              <a:picLocks noChangeAspect="1"/>
            </p:cNvPicPr>
            <p:nvPr/>
          </p:nvPicPr>
          <p:blipFill>
            <a:blip r:embed="rId13" cstate="print"/>
            <a:srcRect t="9375"/>
            <a:stretch>
              <a:fillRect/>
            </a:stretch>
          </p:blipFill>
          <p:spPr bwMode="auto">
            <a:xfrm>
              <a:off x="1701" y="3793"/>
              <a:ext cx="168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882" y="3709"/>
              <a:ext cx="862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285FFD1-A4C8-461C-8FD2-33AF0AAFA3E7}" type="datetime1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48000" y="6245225"/>
            <a:ext cx="3352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F1D30F9-6B52-4A9B-9750-426C5C4A4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 descr="I:\NewCreativeWork\PR\Accreditations.pn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073862"/>
            <a:ext cx="720080" cy="2677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oup 14"/>
          <p:cNvGrpSpPr/>
          <p:nvPr userDrawn="1"/>
        </p:nvGrpSpPr>
        <p:grpSpPr>
          <a:xfrm>
            <a:off x="342814" y="6090502"/>
            <a:ext cx="758916" cy="213350"/>
            <a:chOff x="5940155" y="5445224"/>
            <a:chExt cx="1498497" cy="43204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5940155" y="5445224"/>
              <a:ext cx="1477069" cy="4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s-Latn-BA"/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1583" y="5566103"/>
              <a:ext cx="1477069" cy="311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8" name="Straight Connector 17"/>
          <p:cNvCxnSpPr/>
          <p:nvPr userDrawn="1"/>
        </p:nvCxnSpPr>
        <p:spPr>
          <a:xfrm flipH="1" flipV="1">
            <a:off x="1141293" y="6105822"/>
            <a:ext cx="1" cy="2113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pull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sa.unsa.ba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2BFFF-9732-4BD6-88AF-13B9E2F6DF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4581128"/>
            <a:ext cx="7777162" cy="1439863"/>
          </a:xfrm>
        </p:spPr>
        <p:txBody>
          <a:bodyPr lIns="91436" tIns="45718" rIns="91436" bIns="45718" anchor="b"/>
          <a:lstStyle/>
          <a:p>
            <a:pPr marL="0" indent="0" algn="ctr" eaLnBrk="1" hangingPunct="1">
              <a:buFontTx/>
              <a:buNone/>
            </a:pPr>
            <a:r>
              <a:rPr lang="hr-HR" sz="2600" dirty="0" smtClean="0">
                <a:latin typeface="Arial Narrow" pitchFamily="34" charset="0"/>
              </a:rPr>
              <a:t>doc.dr Džafer Alibegović</a:t>
            </a:r>
          </a:p>
          <a:p>
            <a:pPr marL="0" indent="0" algn="ctr" eaLnBrk="1" hangingPunct="1">
              <a:buFontTx/>
              <a:buNone/>
            </a:pPr>
            <a:endParaRPr lang="hr-HR" sz="3300" dirty="0" smtClean="0">
              <a:latin typeface="Arial Narrow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hr-HR" sz="1900" dirty="0" smtClean="0">
                <a:latin typeface="Arial Narrow" pitchFamily="34" charset="0"/>
              </a:rPr>
              <a:t>Neum</a:t>
            </a:r>
          </a:p>
          <a:p>
            <a:pPr marL="0" indent="0" algn="ctr" eaLnBrk="1" hangingPunct="1">
              <a:buFontTx/>
              <a:buNone/>
            </a:pPr>
            <a:r>
              <a:rPr lang="hr-HR" sz="1900" dirty="0" smtClean="0">
                <a:latin typeface="Arial Narrow" pitchFamily="34" charset="0"/>
              </a:rPr>
              <a:t>septembar 2014.godine</a:t>
            </a:r>
          </a:p>
          <a:p>
            <a:pPr marL="0" indent="0" algn="r" eaLnBrk="1" hangingPunct="1">
              <a:buFontTx/>
              <a:buNone/>
            </a:pPr>
            <a:endParaRPr lang="en-US" sz="2600" dirty="0" smtClean="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0" y="1268760"/>
            <a:ext cx="9144000" cy="1928813"/>
          </a:xfrm>
          <a:prstGeom prst="roundRect">
            <a:avLst>
              <a:gd name="adj" fmla="val 50000"/>
            </a:avLst>
          </a:prstGeom>
        </p:spPr>
        <p:txBody>
          <a:bodyPr lIns="91436" tIns="45718" rIns="91436" bIns="45718"/>
          <a:lstStyle/>
          <a:p>
            <a:r>
              <a:rPr lang="hr-BA" sz="2400" dirty="0" smtClean="0"/>
              <a:t>XVII Međunarodni simpozij</a:t>
            </a:r>
            <a:br>
              <a:rPr lang="hr-BA" sz="2400" dirty="0" smtClean="0"/>
            </a:br>
            <a:r>
              <a:rPr lang="hr-BA" sz="2400" dirty="0" smtClean="0"/>
              <a:t>U susret promjenama</a:t>
            </a:r>
            <a:r>
              <a:rPr lang="hr-BA" sz="2800" dirty="0" smtClean="0"/>
              <a:t/>
            </a:r>
            <a:br>
              <a:rPr lang="hr-BA" sz="2800" dirty="0" smtClean="0"/>
            </a:br>
            <a:r>
              <a:rPr lang="hr-BA" sz="3200" dirty="0" smtClean="0"/>
              <a:t>Tržište kapitala u BiH i regiji</a:t>
            </a:r>
            <a:br>
              <a:rPr lang="hr-BA" sz="3200" dirty="0" smtClean="0"/>
            </a:br>
            <a:r>
              <a:rPr lang="hr-BA" sz="2400" b="0" dirty="0" smtClean="0"/>
              <a:t>- postkrizne perspektive razvoja -</a:t>
            </a:r>
            <a:endParaRPr lang="en-US" sz="3200" b="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Treba li nama tržište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4525963"/>
          </a:xfrm>
        </p:spPr>
        <p:txBody>
          <a:bodyPr/>
          <a:lstStyle/>
          <a:p>
            <a:r>
              <a:rPr lang="bs-Latn-BA" sz="2400" dirty="0" smtClean="0"/>
              <a:t>U osnovi razvoja finansijskog tržišta stoji POTREBA za mobilizacijom kapitala</a:t>
            </a:r>
          </a:p>
          <a:p>
            <a:r>
              <a:rPr lang="bs-Latn-BA" sz="2400" dirty="0" smtClean="0"/>
              <a:t>Odgovor: Treba, naravno</a:t>
            </a:r>
          </a:p>
          <a:p>
            <a:pPr lvl="1"/>
            <a:r>
              <a:rPr lang="bs-Latn-BA" sz="2400" dirty="0" smtClean="0"/>
              <a:t>Depoziti stanovništva 9 milijardi maraka</a:t>
            </a:r>
          </a:p>
          <a:p>
            <a:pPr lvl="2"/>
            <a:r>
              <a:rPr lang="bs-Latn-BA" sz="2000" dirty="0" smtClean="0"/>
              <a:t>od čega se približno polovica dugoročni </a:t>
            </a:r>
          </a:p>
          <a:p>
            <a:pPr lvl="1"/>
            <a:r>
              <a:rPr lang="bs-Latn-BA" sz="2400" dirty="0" smtClean="0"/>
              <a:t>Kreditni plasmani banaka prema privatnim kompanijama približno 17 milijardi maraka</a:t>
            </a:r>
          </a:p>
          <a:p>
            <a:pPr lvl="2"/>
            <a:r>
              <a:rPr lang="bs-Latn-BA" sz="2000" dirty="0" smtClean="0"/>
              <a:t>od čega se oko 4,5 milijardi kratkoročni</a:t>
            </a:r>
          </a:p>
          <a:p>
            <a:pPr lvl="1"/>
            <a:r>
              <a:rPr lang="bs-Latn-BA" sz="2400" dirty="0" smtClean="0"/>
              <a:t>Kamatni raspon oko 4 p.p.</a:t>
            </a:r>
          </a:p>
          <a:p>
            <a:pPr lvl="1"/>
            <a:r>
              <a:rPr lang="bs-Latn-BA" sz="2200" dirty="0" smtClean="0"/>
              <a:t>Potreba očito postoji, a ni potencijala ne nedostaje</a:t>
            </a:r>
          </a:p>
          <a:p>
            <a:pPr lvl="3"/>
            <a:endParaRPr lang="bs-Latn-BA" sz="1600" dirty="0" smtClean="0"/>
          </a:p>
          <a:p>
            <a:pPr lvl="3"/>
            <a:r>
              <a:rPr lang="bs-Latn-BA" dirty="0" smtClean="0"/>
              <a:t>Ipak, jedini finansijski posrednik koji povezuje kapitalom suficitno stanovništvo i kapitalom deficitne kompanije i preduzetnike su i dalje banke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A šta sa krizom...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525963"/>
          </a:xfrm>
        </p:spPr>
        <p:txBody>
          <a:bodyPr/>
          <a:lstStyle/>
          <a:p>
            <a:r>
              <a:rPr lang="bs-Latn-BA" sz="2400" dirty="0" smtClean="0"/>
              <a:t>Prvi korak: suočavanje sa istinom</a:t>
            </a:r>
          </a:p>
          <a:p>
            <a:pPr lvl="1"/>
            <a:r>
              <a:rPr lang="bs-Latn-BA" sz="2400" dirty="0" smtClean="0"/>
              <a:t>„Privatizacija je, kao integralni dio procesa tranzicije, u zemljama u tranziciji otvorila prostor za koncentraciju ekonomske moći uporedo sa koncentracijom političke moći“ (Čaušević, 2014)</a:t>
            </a:r>
          </a:p>
          <a:p>
            <a:pPr lvl="1"/>
            <a:r>
              <a:rPr lang="bs-Latn-BA" sz="2400" dirty="0" smtClean="0"/>
              <a:t>Razvoj demokratije nije moguć bez razvoja tržišta </a:t>
            </a:r>
          </a:p>
          <a:p>
            <a:r>
              <a:rPr lang="bs-Latn-BA" sz="2400" dirty="0" smtClean="0"/>
              <a:t>Naše tržište nije zapalo u krizu radi globalne krize, nego zato što se potrošila njegova funkcija mehanizma postprivatizacijske koncentracije „ekonomske i političke moći“.</a:t>
            </a:r>
          </a:p>
          <a:p>
            <a:r>
              <a:rPr lang="bs-Latn-BA" sz="2400" dirty="0" smtClean="0"/>
              <a:t>Zato izlaz iz krize ne treba “čekati” iz razvijenog svijeta</a:t>
            </a:r>
          </a:p>
          <a:p>
            <a:r>
              <a:rPr lang="bs-Latn-BA" sz="2400" dirty="0" smtClean="0"/>
              <a:t>“Tržište kapitala u BiH ponovo je na početku” (Božić,2012)</a:t>
            </a:r>
          </a:p>
          <a:p>
            <a:endParaRPr lang="bs-Latn-B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bs-Latn-BA" dirty="0" smtClean="0"/>
              <a:t>Perspektive poslije krize</a:t>
            </a:r>
            <a:br>
              <a:rPr lang="bs-Latn-BA" dirty="0" smtClean="0"/>
            </a:br>
            <a:r>
              <a:rPr lang="bs-Latn-BA" sz="2000" b="0" dirty="0" smtClean="0"/>
              <a:t>(uz rizik ponavljanja i pretvaranja u dosadu)</a:t>
            </a:r>
            <a:endParaRPr lang="bs-Latn-BA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bs-Latn-BA" sz="2000" dirty="0" smtClean="0"/>
              <a:t>Temelj - identificirana i artikulirana potreba za mobilizacijom kapitala, povezivanjem kapitalom suficitnih i kapitalom deficitnih poslovnih entiteta</a:t>
            </a:r>
          </a:p>
          <a:p>
            <a:r>
              <a:rPr lang="bs-Latn-BA" sz="2000" dirty="0" smtClean="0"/>
              <a:t>Izmjeriti, vrednovati, procijeniti, pa potom ponudu i tražnju dovesti u okvir tržišne infrastrukture</a:t>
            </a:r>
          </a:p>
          <a:p>
            <a:r>
              <a:rPr lang="bs-Latn-BA" sz="2000" dirty="0" smtClean="0"/>
              <a:t>Primarno tržište nije mjesto gdje se traže „strateški investitori“, nego mjesto gdje etablirane kompanije pronalaze stabilne i povoljne izvore finansiranja za ekspanziju, a preduzetničke ideje poticaj za realizaciju</a:t>
            </a:r>
          </a:p>
          <a:p>
            <a:r>
              <a:rPr lang="bs-Latn-BA" sz="2000" dirty="0" smtClean="0"/>
              <a:t>Sekundarno tržište nije mehanizam za koncentraciju „ekonomske i političke moći“, nego je njegov zadatak da omogući investitorsku diversifikaciju, kako u pogledu investicijskih ciljeva i strategija, tako i posljedično u pogledu uravnoteženja rizika i prinosa</a:t>
            </a:r>
          </a:p>
          <a:p>
            <a:r>
              <a:rPr lang="bs-Latn-BA" sz="2000" dirty="0" smtClean="0"/>
              <a:t>Profesionalni posrednici, na funkcionalnom finansijskom tržištu, moraju imati dalekosežan poslovni horizont - Interes klijenata mora biti i njihov interes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bs-Latn-BA" dirty="0" smtClean="0"/>
              <a:t>Perspektive poslije krize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68865"/>
          </a:xfrm>
        </p:spPr>
        <p:txBody>
          <a:bodyPr/>
          <a:lstStyle/>
          <a:p>
            <a:r>
              <a:rPr lang="bs-Latn-BA" sz="2000" dirty="0" smtClean="0"/>
              <a:t>Razvoj demokratije nemoguć je bez razvoja finansijskog tržišta </a:t>
            </a:r>
          </a:p>
          <a:p>
            <a:pPr lvl="1"/>
            <a:r>
              <a:rPr lang="bs-Latn-BA" sz="1800" dirty="0" smtClean="0"/>
              <a:t>Što je opet naizvedivo bez decentralizacije političkog djelovanja, distribucije odgovornosti i disperzije političke i ekonomske moći, kao jedinih brana od pritisaka centralizma, diktature i demagogije</a:t>
            </a:r>
          </a:p>
          <a:p>
            <a:r>
              <a:rPr lang="bs-Latn-BA" sz="2000" dirty="0" smtClean="0"/>
              <a:t>Stoga, razvoj finansijskog tržišta ne može biti slučajan i stihijski proces, a tržište prepušteno samo sebi</a:t>
            </a:r>
          </a:p>
          <a:p>
            <a:r>
              <a:rPr lang="bs-Latn-BA" sz="2000" dirty="0" smtClean="0"/>
              <a:t>Naprotiv, razvoj cjelovitog i jedinstvenog finansijskog tržišta (tržišta novca, kapitala i deviznog tržišta, primarnog i sekundarnog tržišta) treba biti dio pažljivo osmišljene makrofinansijske i makroekonomske strategije</a:t>
            </a:r>
          </a:p>
          <a:p>
            <a:r>
              <a:rPr lang="bs-Latn-BA" sz="2000" dirty="0" smtClean="0"/>
              <a:t>Pri tome, razvojni ciljevi trebaju biti jasno postavljeni, sa precizno određenim i mjerljivim kontrolnim tačkama i mehanizmima, unaprijed obznanjeni i zaštićeni od bilo kakvi centara „ekonomske i političke moći“, koji svojim djelovanjem destruiraju funkcije tržišta, a od njega prave surogat</a:t>
            </a:r>
          </a:p>
          <a:p>
            <a:r>
              <a:rPr lang="bs-Latn-BA" sz="2000" dirty="0" smtClean="0"/>
              <a:t>U konačnici, finansijska tržišta u regiji trebaju tendirati regionalnom tržištu, kao vjerovatno jedinoj šansi za opstanak i dalji razvoj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Džafer Alibegović</a:t>
            </a:r>
            <a:endParaRPr lang="en-US" sz="3600" dirty="0"/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hr-HR" sz="2400" dirty="0" smtClean="0"/>
              <a:t>Ekonomski fakultet u Sarajevu</a:t>
            </a:r>
            <a:endParaRPr lang="hr-HR" sz="2400" dirty="0"/>
          </a:p>
          <a:p>
            <a:pPr lvl="1">
              <a:buSzPct val="110000"/>
              <a:buFontTx/>
              <a:buChar char="–"/>
            </a:pPr>
            <a:r>
              <a:rPr lang="hr-HR" sz="2000" dirty="0" smtClean="0"/>
              <a:t>Trg oslobođenja-Alija Izetbegović 1 </a:t>
            </a:r>
            <a:r>
              <a:rPr lang="hr-HR" sz="2000" dirty="0"/>
              <a:t>– Sarajevo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hr-HR" sz="2400" dirty="0" smtClean="0"/>
              <a:t>Telefon</a:t>
            </a:r>
            <a:endParaRPr lang="hr-HR" sz="2400" dirty="0"/>
          </a:p>
          <a:p>
            <a:pPr lvl="1">
              <a:buSzPct val="110000"/>
              <a:buFontTx/>
              <a:buChar char="–"/>
            </a:pPr>
            <a:r>
              <a:rPr lang="hr-HR" sz="2000" dirty="0" smtClean="0"/>
              <a:t>+387 33 253 761</a:t>
            </a:r>
            <a:endParaRPr lang="hr-HR" sz="2000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hr-HR" sz="2400" dirty="0" smtClean="0"/>
              <a:t>Web</a:t>
            </a:r>
            <a:endParaRPr lang="hr-HR" sz="2400" dirty="0"/>
          </a:p>
          <a:p>
            <a:pPr lvl="1">
              <a:buSzPct val="110000"/>
              <a:buFontTx/>
              <a:buChar char="–"/>
            </a:pPr>
            <a:r>
              <a:rPr lang="hr-HR" sz="2000" dirty="0" smtClean="0">
                <a:hlinkClick r:id="rId2"/>
              </a:rPr>
              <a:t>www.efsa.unsa.ba</a:t>
            </a:r>
            <a:endParaRPr lang="hr-HR" sz="2000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hr-HR" sz="2400" dirty="0" smtClean="0"/>
              <a:t>E-mail</a:t>
            </a:r>
            <a:endParaRPr lang="hr-HR" sz="2400" dirty="0"/>
          </a:p>
          <a:p>
            <a:pPr lvl="1">
              <a:buSzPct val="110000"/>
              <a:buFontTx/>
              <a:buChar char="–"/>
            </a:pPr>
            <a:r>
              <a:rPr lang="hr-HR" sz="2000" dirty="0" smtClean="0"/>
              <a:t>dzafer.alibegovic@efsa.unsa.ba</a:t>
            </a:r>
            <a:endParaRPr lang="en-US" sz="2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000" dirty="0"/>
              <a:t>Globalna ekonomska/finansijska kriza ili</a:t>
            </a:r>
            <a:br>
              <a:rPr lang="hr-HR" sz="3000" dirty="0"/>
            </a:br>
            <a:r>
              <a:rPr lang="hr-HR" sz="3000" dirty="0"/>
              <a:t>Globalna ekonomska i finansijska kriza</a:t>
            </a:r>
            <a:endParaRPr lang="en-US" sz="3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92888" cy="489639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100" dirty="0"/>
              <a:t>Uz ostale globalne pošasti, najčešće pominjane leksičke </a:t>
            </a:r>
            <a:r>
              <a:rPr lang="hr-HR" sz="2100" dirty="0" smtClean="0"/>
              <a:t>konstrukcije (</a:t>
            </a:r>
            <a:r>
              <a:rPr lang="hr-HR" sz="2100" dirty="0" smtClean="0">
                <a:hlinkClick r:id="rId3"/>
              </a:rPr>
              <a:t>www.google.com</a:t>
            </a:r>
            <a:r>
              <a:rPr lang="hr-HR" sz="2100" dirty="0" smtClean="0"/>
              <a:t>) </a:t>
            </a:r>
            <a:endParaRPr lang="hr-HR" sz="2100" dirty="0"/>
          </a:p>
          <a:p>
            <a:pPr lvl="1">
              <a:lnSpc>
                <a:spcPct val="80000"/>
              </a:lnSpc>
            </a:pPr>
            <a:r>
              <a:rPr lang="hr-HR" sz="2000" dirty="0"/>
              <a:t>“Global economic crisis” – </a:t>
            </a:r>
            <a:endParaRPr lang="hr-HR" sz="2000" dirty="0" smtClean="0"/>
          </a:p>
          <a:p>
            <a:pPr lvl="2">
              <a:lnSpc>
                <a:spcPct val="80000"/>
              </a:lnSpc>
            </a:pPr>
            <a:r>
              <a:rPr lang="hr-HR" sz="1800" dirty="0" smtClean="0"/>
              <a:t>2014: 70,8 mil. </a:t>
            </a:r>
            <a:r>
              <a:rPr lang="hr-HR" sz="1800" dirty="0"/>
              <a:t>stranica </a:t>
            </a:r>
            <a:r>
              <a:rPr lang="hr-HR" sz="1800" dirty="0" smtClean="0"/>
              <a:t>	– 2009: 1,17 mil.</a:t>
            </a:r>
          </a:p>
          <a:p>
            <a:pPr lvl="1">
              <a:lnSpc>
                <a:spcPct val="80000"/>
              </a:lnSpc>
            </a:pPr>
            <a:r>
              <a:rPr lang="hr-HR" sz="2000" dirty="0" smtClean="0"/>
              <a:t>“</a:t>
            </a:r>
            <a:r>
              <a:rPr lang="hr-HR" sz="2000" dirty="0"/>
              <a:t>Globalna ekonomska kriza” </a:t>
            </a:r>
            <a:endParaRPr lang="hr-HR" sz="2000" dirty="0" smtClean="0"/>
          </a:p>
          <a:p>
            <a:pPr lvl="2">
              <a:lnSpc>
                <a:spcPct val="80000"/>
              </a:lnSpc>
            </a:pPr>
            <a:r>
              <a:rPr lang="hr-HR" sz="1800" dirty="0" smtClean="0"/>
              <a:t>2014: 85 hiljada stranica 	– 2009: 53 hiljade</a:t>
            </a:r>
          </a:p>
          <a:p>
            <a:pPr lvl="1">
              <a:lnSpc>
                <a:spcPct val="80000"/>
              </a:lnSpc>
            </a:pPr>
            <a:r>
              <a:rPr lang="hr-HR" sz="2000" dirty="0" smtClean="0"/>
              <a:t>“Global financial crisis” </a:t>
            </a:r>
          </a:p>
          <a:p>
            <a:pPr lvl="2">
              <a:lnSpc>
                <a:spcPct val="80000"/>
              </a:lnSpc>
            </a:pPr>
            <a:r>
              <a:rPr lang="hr-HR" sz="1800" dirty="0" smtClean="0"/>
              <a:t>2014: 82 mil. stranica 	– 2009: 2,25 mil.</a:t>
            </a:r>
          </a:p>
          <a:p>
            <a:pPr lvl="1">
              <a:lnSpc>
                <a:spcPct val="80000"/>
              </a:lnSpc>
            </a:pPr>
            <a:r>
              <a:rPr lang="hr-HR" sz="2000" dirty="0" smtClean="0"/>
              <a:t>“</a:t>
            </a:r>
            <a:r>
              <a:rPr lang="hr-HR" sz="2000" dirty="0"/>
              <a:t>Globalna </a:t>
            </a:r>
            <a:r>
              <a:rPr lang="hr-HR" sz="2000" dirty="0" smtClean="0"/>
              <a:t>finans(c)ijska </a:t>
            </a:r>
            <a:r>
              <a:rPr lang="hr-HR" sz="2000" dirty="0"/>
              <a:t>kriza” </a:t>
            </a:r>
            <a:endParaRPr lang="hr-HR" sz="2000" dirty="0" smtClean="0"/>
          </a:p>
          <a:p>
            <a:pPr lvl="2">
              <a:lnSpc>
                <a:spcPct val="80000"/>
              </a:lnSpc>
            </a:pPr>
            <a:r>
              <a:rPr lang="hr-HR" sz="1800" dirty="0" smtClean="0"/>
              <a:t>2014: 92 hiljade stranica 	– 2009: 117 hiljada</a:t>
            </a:r>
            <a:endParaRPr lang="hr-HR" sz="1800" dirty="0"/>
          </a:p>
          <a:p>
            <a:pPr>
              <a:lnSpc>
                <a:spcPct val="80000"/>
              </a:lnSpc>
            </a:pPr>
            <a:r>
              <a:rPr lang="hr-HR" sz="2100" dirty="0"/>
              <a:t>Šta je šta (sinonimi ili ne)</a:t>
            </a:r>
          </a:p>
          <a:p>
            <a:pPr lvl="1">
              <a:lnSpc>
                <a:spcPct val="80000"/>
              </a:lnSpc>
            </a:pPr>
            <a:r>
              <a:rPr lang="hr-HR" sz="2000" dirty="0">
                <a:solidFill>
                  <a:srgbClr val="FF0000"/>
                </a:solidFill>
              </a:rPr>
              <a:t>Ekonomska kriza</a:t>
            </a:r>
            <a:r>
              <a:rPr lang="hr-HR" sz="2000" dirty="0"/>
              <a:t> - stanje ekonomskog sistema obilježeno padom proizvodnje, porastom nezaposlenosti, niskim nivoom cijena i niskom trgovinskom aktivnošću</a:t>
            </a:r>
            <a:r>
              <a:rPr lang="en-US" sz="2000" dirty="0"/>
              <a:t> </a:t>
            </a:r>
            <a:r>
              <a:rPr lang="hr-HR" sz="2000" dirty="0"/>
              <a:t>(pad BDP-a, recesija)</a:t>
            </a:r>
          </a:p>
          <a:p>
            <a:pPr lvl="1">
              <a:lnSpc>
                <a:spcPct val="80000"/>
              </a:lnSpc>
            </a:pPr>
            <a:r>
              <a:rPr lang="hr-HR" sz="2000" dirty="0">
                <a:solidFill>
                  <a:srgbClr val="FF0000"/>
                </a:solidFill>
              </a:rPr>
              <a:t>Finansijska kriza</a:t>
            </a:r>
            <a:r>
              <a:rPr lang="hr-HR" sz="2000" dirty="0"/>
              <a:t> - situacija na finansijskom tržištu u kojoj je tražnja za novcem veća od ponude novca</a:t>
            </a:r>
            <a:r>
              <a:rPr lang="en-US" sz="2000" dirty="0"/>
              <a:t> </a:t>
            </a:r>
            <a:r>
              <a:rPr lang="hr-HR" sz="2000" dirty="0"/>
              <a:t>(pad likvidnost, poskupljenje kapitala, gubitak vrijednosti finansijskih kompanija)</a:t>
            </a:r>
            <a:endParaRPr lang="en-US" sz="2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Obrisi krize</a:t>
            </a:r>
            <a:br>
              <a:rPr lang="hr-HR" dirty="0" smtClean="0"/>
            </a:br>
            <a:r>
              <a:rPr lang="hr-HR" sz="2000" dirty="0" smtClean="0"/>
              <a:t>Od istine do laži u tri koraka</a:t>
            </a:r>
            <a:endParaRPr lang="en-US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208590" cy="5157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1900" dirty="0" smtClean="0"/>
              <a:t>Hokus-Pokus:</a:t>
            </a:r>
            <a:endParaRPr lang="hr-HR" sz="1900" dirty="0"/>
          </a:p>
          <a:p>
            <a:pPr lvl="1">
              <a:lnSpc>
                <a:spcPct val="80000"/>
              </a:lnSpc>
            </a:pPr>
            <a:r>
              <a:rPr lang="hr-HR" sz="1700" dirty="0"/>
              <a:t>bankari su najprije slagali one koji ne mogu vraćati kredite da ih mogu vraćati, </a:t>
            </a:r>
          </a:p>
          <a:p>
            <a:pPr lvl="1">
              <a:lnSpc>
                <a:spcPct val="80000"/>
              </a:lnSpc>
            </a:pPr>
            <a:r>
              <a:rPr lang="hr-HR" sz="1700" dirty="0"/>
              <a:t>pa su onda slagali sebe da je to zaista tako, </a:t>
            </a:r>
          </a:p>
          <a:p>
            <a:pPr lvl="1">
              <a:lnSpc>
                <a:spcPct val="80000"/>
              </a:lnSpc>
            </a:pPr>
            <a:r>
              <a:rPr lang="hr-HR" sz="1700" dirty="0"/>
              <a:t>i na kraju još na osnovu toga izdali vrijednosne papire, pa slagali ostatak svijeta...</a:t>
            </a:r>
          </a:p>
          <a:p>
            <a:pPr>
              <a:lnSpc>
                <a:spcPct val="80000"/>
              </a:lnSpc>
            </a:pPr>
            <a:r>
              <a:rPr lang="hr-HR" sz="1900" dirty="0"/>
              <a:t>Triput izgovorena laž postaje istina</a:t>
            </a:r>
          </a:p>
          <a:p>
            <a:pPr>
              <a:lnSpc>
                <a:spcPct val="80000"/>
              </a:lnSpc>
            </a:pPr>
            <a:r>
              <a:rPr lang="hr-HR" sz="1900" dirty="0"/>
              <a:t>Obrisi finansijske krize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Nastala u SAD 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Sekundarni finansijski instrumenti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Neto isporučioci kapitala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U isto vrijeme evropske ekonomije bilježe rast (Zapadna Evropa 3%, tranzicijske zemlje 5%)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Dakle, kriza nije “namjeravala” biti globalna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Rasprostrla se finansijskim tržištima, nošena valom poslovnog pesimizma, opreza i straha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Region Balkana je manje osjetljiv jer finansijska tržišta nisu razvijena, banke nisu isporučioci kapitala, proizvođači komercijalnih roba nisu dominantni u odnosu na vladin sektor i komunalne (javne) kompanije koje nisu podložne konjukturnim ciklusima</a:t>
            </a:r>
          </a:p>
          <a:p>
            <a:pPr lvl="1">
              <a:lnSpc>
                <a:spcPct val="80000"/>
              </a:lnSpc>
            </a:pPr>
            <a:r>
              <a:rPr lang="hr-HR" sz="1600" dirty="0"/>
              <a:t>Ipak...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6950"/>
          </a:xfrm>
        </p:spPr>
        <p:txBody>
          <a:bodyPr/>
          <a:lstStyle/>
          <a:p>
            <a:r>
              <a:rPr lang="bs-Latn-BA" sz="3200" dirty="0" smtClean="0"/>
              <a:t>...”globalna se kriza prelila na naše berze”</a:t>
            </a:r>
            <a:endParaRPr lang="bs-Latn-B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052736"/>
          <a:ext cx="7704856" cy="2664292"/>
        </p:xfrm>
        <a:graphic>
          <a:graphicData uri="http://schemas.openxmlformats.org/drawingml/2006/table">
            <a:tbl>
              <a:tblPr/>
              <a:tblGrid>
                <a:gridCol w="1540632"/>
                <a:gridCol w="1540632"/>
                <a:gridCol w="1541480"/>
                <a:gridCol w="1540632"/>
                <a:gridCol w="1541480"/>
              </a:tblGrid>
              <a:tr h="33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Promet</a:t>
                      </a:r>
                      <a:r>
                        <a:rPr lang="bs-Latn-B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(EUR)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SASE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BLSE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ZSE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BELEX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651.559.755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379.676.297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9.083.051.670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2.059.769.522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243.926.812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140.651.405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4.243.724.350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882.454.957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112.016.616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92.284.762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1.494.874.331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441.976.426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55.502.973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90.087.114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1.747.870.269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222.475.934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125.157.663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217.532.702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786.760.220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280.180.758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191.007.136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133.412.383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511.132.928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219.765.572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125.384.543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192.172.384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498.259.013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267.006.644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3861048"/>
          <a:ext cx="7272809" cy="2568318"/>
        </p:xfrm>
        <a:graphic>
          <a:graphicData uri="http://schemas.openxmlformats.org/drawingml/2006/table">
            <a:tbl>
              <a:tblPr/>
              <a:tblGrid>
                <a:gridCol w="1454241"/>
                <a:gridCol w="1454241"/>
                <a:gridCol w="1455043"/>
                <a:gridCol w="1454241"/>
                <a:gridCol w="1455043"/>
              </a:tblGrid>
              <a:tr h="360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Transakcije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SASE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BLSE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ZSE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BELEX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158.507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100.508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519.240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301.210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39.241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30.917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758.164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119.001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25.707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18.216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487.252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77.215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18.244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19.351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286.875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725.550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15.900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25.770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351.498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2.887.538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11.643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26.842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280.990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483.013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9.200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30.636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255.046</a:t>
                      </a:r>
                      <a:endParaRPr lang="bs-Latn-B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344.109</a:t>
                      </a:r>
                      <a:endParaRPr lang="bs-Latn-B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bs-Latn-BA" sz="3200" dirty="0" smtClean="0"/>
              <a:t>Ili slikom</a:t>
            </a:r>
            <a:endParaRPr lang="bs-Latn-B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794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3568" y="1052736"/>
            <a:ext cx="7776863" cy="4968552"/>
            <a:chOff x="0" y="0"/>
            <a:chExt cx="5848351" cy="3714751"/>
          </a:xfrm>
        </p:grpSpPr>
        <p:graphicFrame>
          <p:nvGraphicFramePr>
            <p:cNvPr id="12" name="Chart 11"/>
            <p:cNvGraphicFramePr/>
            <p:nvPr/>
          </p:nvGraphicFramePr>
          <p:xfrm>
            <a:off x="0" y="0"/>
            <a:ext cx="2924176" cy="18573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3" name="Chart 12"/>
            <p:cNvGraphicFramePr/>
            <p:nvPr/>
          </p:nvGraphicFramePr>
          <p:xfrm>
            <a:off x="2924176" y="0"/>
            <a:ext cx="2924175" cy="18573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4" name="Chart 13"/>
            <p:cNvGraphicFramePr/>
            <p:nvPr/>
          </p:nvGraphicFramePr>
          <p:xfrm>
            <a:off x="0" y="1857376"/>
            <a:ext cx="2924175" cy="18573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/>
            <p:nvPr/>
          </p:nvGraphicFramePr>
          <p:xfrm>
            <a:off x="2924176" y="1857376"/>
            <a:ext cx="2924175" cy="18573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bs-Latn-BA" dirty="0" smtClean="0"/>
              <a:t>Indeksi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000" dirty="0" smtClean="0"/>
              <a:t>SASX-10</a:t>
            </a:r>
          </a:p>
          <a:p>
            <a:pPr lvl="1"/>
            <a:r>
              <a:rPr lang="bs-Latn-BA" sz="2000" dirty="0" smtClean="0"/>
              <a:t>Sa 6.040 na ispod 1.000 – sada na oko 700 poena</a:t>
            </a:r>
          </a:p>
          <a:p>
            <a:r>
              <a:rPr lang="bs-Latn-BA" sz="2000" dirty="0" smtClean="0"/>
              <a:t>BIRS</a:t>
            </a:r>
          </a:p>
          <a:p>
            <a:pPr lvl="1"/>
            <a:r>
              <a:rPr lang="bs-Latn-BA" sz="2000" dirty="0" smtClean="0"/>
              <a:t>Sa 5.218 na ispod 1.000 – sada na oko 700 poena</a:t>
            </a:r>
          </a:p>
          <a:p>
            <a:r>
              <a:rPr lang="bs-Latn-BA" sz="2000" dirty="0" smtClean="0"/>
              <a:t>CROBEX</a:t>
            </a:r>
          </a:p>
          <a:p>
            <a:pPr lvl="1"/>
            <a:r>
              <a:rPr lang="bs-Latn-BA" sz="2000" dirty="0" smtClean="0"/>
              <a:t>Sa 5.393 na 1.200 – sada oko 1.800</a:t>
            </a:r>
          </a:p>
          <a:p>
            <a:r>
              <a:rPr lang="bs-Latn-BA" sz="2000" dirty="0" smtClean="0"/>
              <a:t>BELEX-15</a:t>
            </a:r>
          </a:p>
          <a:p>
            <a:pPr lvl="1"/>
            <a:r>
              <a:rPr lang="bs-Latn-BA" sz="2000" dirty="0" smtClean="0"/>
              <a:t>Sa 3.335 na 347 – sada oko 630</a:t>
            </a:r>
          </a:p>
          <a:p>
            <a:r>
              <a:rPr lang="bs-Latn-BA" sz="2000" dirty="0" smtClean="0"/>
              <a:t>Sličnu situaciju su imale i razvijene berze</a:t>
            </a:r>
          </a:p>
          <a:p>
            <a:pPr lvl="1"/>
            <a:r>
              <a:rPr lang="bs-Latn-BA" sz="2000" dirty="0" smtClean="0"/>
              <a:t>DJIA: 14.000 -&gt; 6.500; FTSE: 6.700 -&gt; 3.500; DAX: 8.100 -&gt; 3.700</a:t>
            </a:r>
          </a:p>
          <a:p>
            <a:pPr lvl="1"/>
            <a:r>
              <a:rPr lang="bs-Latn-BA" sz="2000" dirty="0" smtClean="0"/>
              <a:t>Međutim, svi ovi indeksi su se oporavili i za oko 20% nadmašili pretkrizne vrijednosti </a:t>
            </a:r>
            <a:endParaRPr lang="bs-Latn-B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bs-Latn-BA" dirty="0" smtClean="0"/>
              <a:t>Neophodni sastojci za krizu</a:t>
            </a: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/>
          <a:p>
            <a:r>
              <a:rPr lang="hr-HR" sz="2000" dirty="0" smtClean="0"/>
              <a:t>Ekonomska kriza - stanje ekonomskog sistema obilježeno padom proizvodnje, porastom nezaposlenosti, niskim nivoom cijena i niskom trgovinskom aktivnošću</a:t>
            </a:r>
            <a:r>
              <a:rPr lang="en-US" sz="2000" dirty="0" smtClean="0"/>
              <a:t> </a:t>
            </a:r>
            <a:r>
              <a:rPr lang="hr-HR" sz="2000" dirty="0" smtClean="0"/>
              <a:t>(pad BDP-a, recesija)</a:t>
            </a:r>
          </a:p>
          <a:p>
            <a:pPr>
              <a:buFont typeface="Wingdings" pitchFamily="2" charset="2"/>
              <a:buNone/>
            </a:pPr>
            <a:endParaRPr lang="hr-HR" sz="2000" dirty="0" smtClean="0"/>
          </a:p>
          <a:p>
            <a:r>
              <a:rPr lang="hr-HR" sz="2400" dirty="0" smtClean="0"/>
              <a:t>Dakle, neophodni sastojci</a:t>
            </a:r>
          </a:p>
          <a:p>
            <a:pPr lvl="1"/>
            <a:r>
              <a:rPr lang="hr-HR" sz="2000" dirty="0" smtClean="0"/>
              <a:t>mjerljiv i realan pad proizvodnje</a:t>
            </a:r>
          </a:p>
          <a:p>
            <a:pPr lvl="1"/>
            <a:r>
              <a:rPr lang="hr-HR" sz="2000" dirty="0" smtClean="0"/>
              <a:t>porast nezaposlenosti</a:t>
            </a:r>
          </a:p>
          <a:p>
            <a:pPr lvl="1"/>
            <a:r>
              <a:rPr lang="hr-HR" sz="2000" dirty="0" smtClean="0"/>
              <a:t>nizak nivo cijena (usporavanje inflacije ili pad cijena)</a:t>
            </a:r>
          </a:p>
          <a:p>
            <a:pPr lvl="1"/>
            <a:r>
              <a:rPr lang="hr-HR" sz="2000" dirty="0" smtClean="0"/>
              <a:t>niska trgovinska aktivnost</a:t>
            </a:r>
          </a:p>
          <a:p>
            <a:pPr lvl="1"/>
            <a:r>
              <a:rPr lang="hr-HR" sz="2000" dirty="0" smtClean="0"/>
              <a:t>pad BDP-a (negativni rast...)</a:t>
            </a:r>
            <a:endParaRPr lang="en-US" sz="2000" dirty="0" smtClean="0"/>
          </a:p>
          <a:p>
            <a:endParaRPr lang="bs-Latn-BA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172272" cy="5073427"/>
          </a:xfrm>
        </p:spPr>
        <p:txBody>
          <a:bodyPr/>
          <a:lstStyle/>
          <a:p>
            <a:r>
              <a:rPr lang="hr-HR" sz="2000" dirty="0" smtClean="0"/>
              <a:t>Finansijska kriza - situacija na finansijskom tržištu u kojoj je tražnja za novcem veća od ponude novca</a:t>
            </a:r>
            <a:r>
              <a:rPr lang="en-US" sz="2000" dirty="0" smtClean="0"/>
              <a:t> </a:t>
            </a:r>
            <a:r>
              <a:rPr lang="hr-HR" sz="2000" dirty="0" smtClean="0"/>
              <a:t>(pad likvidnost, poskupljenje kapitala, gubitak vrijednosti finansijskih kompanija)</a:t>
            </a:r>
          </a:p>
          <a:p>
            <a:pPr>
              <a:buNone/>
            </a:pPr>
            <a:endParaRPr lang="hr-HR" sz="2000" dirty="0" smtClean="0"/>
          </a:p>
          <a:p>
            <a:r>
              <a:rPr lang="hr-HR" sz="2400" dirty="0" smtClean="0"/>
              <a:t>Neophodni sastojci</a:t>
            </a:r>
          </a:p>
          <a:p>
            <a:pPr lvl="1"/>
            <a:r>
              <a:rPr lang="hr-HR" sz="2000" dirty="0" smtClean="0"/>
              <a:t>Uređeno i funkcionalno (efikasno?) finansijsko tržište</a:t>
            </a:r>
          </a:p>
          <a:p>
            <a:pPr lvl="1"/>
            <a:r>
              <a:rPr lang="hr-HR" sz="2000" dirty="0" smtClean="0"/>
              <a:t>Koncentracija ponude i tražnje za novcem</a:t>
            </a:r>
          </a:p>
          <a:p>
            <a:pPr lvl="1"/>
            <a:r>
              <a:rPr lang="hr-HR" sz="2000" dirty="0" smtClean="0"/>
              <a:t>Tražnja veća od ponude</a:t>
            </a:r>
            <a:endParaRPr lang="en-US" sz="2000" dirty="0" smtClean="0"/>
          </a:p>
          <a:p>
            <a:endParaRPr lang="bs-Latn-B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Šta je bilo prije – koka ili jaje...</a:t>
            </a:r>
            <a:endParaRPr lang="bs-Latn-B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4525963"/>
          </a:xfrm>
        </p:spPr>
        <p:txBody>
          <a:bodyPr/>
          <a:lstStyle/>
          <a:p>
            <a:r>
              <a:rPr lang="bs-Latn-BA" sz="1800" dirty="0" smtClean="0"/>
              <a:t>Dva dominantna stava</a:t>
            </a:r>
          </a:p>
          <a:p>
            <a:pPr lvl="1"/>
            <a:r>
              <a:rPr lang="bs-Latn-BA" sz="1800" dirty="0" smtClean="0"/>
              <a:t>“Tržište je nerazvijeno jer na njemu nema dovoljno finansijskih instrumenata...”</a:t>
            </a:r>
          </a:p>
          <a:p>
            <a:pPr lvl="1"/>
            <a:r>
              <a:rPr lang="bs-Latn-BA" sz="1800" dirty="0" smtClean="0"/>
              <a:t>“Finansijski instrumenti se ne emituju radi niskog stepena razvoja tržišta...”</a:t>
            </a:r>
          </a:p>
          <a:p>
            <a:r>
              <a:rPr lang="bs-Latn-BA" sz="1800" dirty="0" smtClean="0"/>
              <a:t>Ako tražimo odgovor, onda se treba skoncentrisati na suštinsku funkciju finansijskog tržišta – </a:t>
            </a:r>
            <a:r>
              <a:rPr lang="bs-Latn-BA" sz="1800" b="1" dirty="0" smtClean="0"/>
              <a:t>mobilizaciju kapitala</a:t>
            </a:r>
          </a:p>
          <a:p>
            <a:pPr lvl="1"/>
            <a:r>
              <a:rPr lang="bs-Latn-BA" sz="1800" dirty="0" smtClean="0"/>
              <a:t>U temelju te funkcije stoji </a:t>
            </a:r>
            <a:r>
              <a:rPr lang="bs-Latn-BA" sz="1800" b="1" dirty="0" smtClean="0"/>
              <a:t>POTREBA</a:t>
            </a:r>
            <a:r>
              <a:rPr lang="bs-Latn-BA" sz="1800" dirty="0" smtClean="0"/>
              <a:t> za postojanjem, najprije finansijskih instrumenata, a potom i finansijskog tržišta</a:t>
            </a:r>
          </a:p>
          <a:p>
            <a:pPr lvl="1"/>
            <a:r>
              <a:rPr lang="bs-Latn-BA" sz="1800" dirty="0" smtClean="0"/>
              <a:t>Radi efikasne i efektivne mobilizacije kapitala</a:t>
            </a:r>
          </a:p>
          <a:p>
            <a:pPr lvl="2"/>
            <a:r>
              <a:rPr lang="bs-Latn-BA" sz="1600" dirty="0" smtClean="0"/>
              <a:t>u svrhu ostvarivanja preduzetničke ideje koja inače ne bi bila ostvariva – primarno </a:t>
            </a:r>
          </a:p>
          <a:p>
            <a:pPr lvl="2"/>
            <a:r>
              <a:rPr lang="bs-Latn-BA" sz="1600" dirty="0" smtClean="0"/>
              <a:t>Realokacije kapitala i investicijskih ciljeva – sekundarno</a:t>
            </a:r>
          </a:p>
          <a:p>
            <a:r>
              <a:rPr lang="bs-Latn-BA" sz="1800" dirty="0" smtClean="0"/>
              <a:t>Finansijski instrument kojim se materijalizira čin mobilizacije kapitala (dionica, obveznica...), tek je - „instrument“, koji sam po sebi nema svrhu niti smisao</a:t>
            </a:r>
          </a:p>
          <a:p>
            <a:r>
              <a:rPr lang="bs-Latn-BA" sz="1800" dirty="0" smtClean="0"/>
              <a:t>Za koncipiranje razvojnih strategijskih pravaca bitno je naći odgovor na pitanje postoji li, i da li je moguće artikulisati potrebu za mobilizacijom kapitala, odnosno potrebu za njegovom kasnijom realokacijom</a:t>
            </a:r>
            <a:endParaRPr lang="bs-Latn-BA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4ECED-4BD2-4F70-94DF-B64C20C048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bs-Latn-BA" dirty="0" smtClean="0"/>
              <a:t>A naše tržište/a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4525963"/>
          </a:xfrm>
        </p:spPr>
        <p:txBody>
          <a:bodyPr/>
          <a:lstStyle/>
          <a:p>
            <a:r>
              <a:rPr lang="bs-Latn-BA" sz="2000" dirty="0" smtClean="0"/>
              <a:t>Bilo je sve i radilo svašta:</a:t>
            </a:r>
          </a:p>
          <a:p>
            <a:pPr lvl="1"/>
            <a:r>
              <a:rPr lang="bs-Latn-BA" sz="2000" dirty="0" smtClean="0"/>
              <a:t>Uspostavljeno, deklarativno i suštinski, kao dio procesa tranzicije</a:t>
            </a:r>
          </a:p>
          <a:p>
            <a:pPr lvl="1"/>
            <a:r>
              <a:rPr lang="bs-Latn-BA" sz="2000" dirty="0" smtClean="0"/>
              <a:t>Koncipirano kao mjesto na kojem će se trgovati dionicama proizašlim iz privatizacije državnog kapitala</a:t>
            </a:r>
          </a:p>
          <a:p>
            <a:pPr lvl="2"/>
            <a:r>
              <a:rPr lang="bs-Latn-BA" sz="1800" dirty="0" smtClean="0"/>
              <a:t>Najprije sekundarno tržište, a primarno, ako je i formirano, nastalo je posljedično i usput</a:t>
            </a:r>
          </a:p>
          <a:p>
            <a:pPr lvl="1"/>
            <a:r>
              <a:rPr lang="bs-Latn-BA" sz="2000" dirty="0" smtClean="0"/>
              <a:t>Podij za poslovanje neregistrovanih posrednika na sivom tržištu</a:t>
            </a:r>
          </a:p>
          <a:p>
            <a:pPr lvl="1"/>
            <a:r>
              <a:rPr lang="bs-Latn-BA" sz="2000" dirty="0" smtClean="0"/>
              <a:t>Mehanizam koncentracije vlasništva i moći – mjesto  redistribucije i trgovine korporativnim uticajem i kontrolom</a:t>
            </a:r>
          </a:p>
          <a:p>
            <a:pPr lvl="2"/>
            <a:r>
              <a:rPr lang="bs-Latn-BA" sz="1800" dirty="0" smtClean="0"/>
              <a:t>Kroz“pakete” glasova koji onda imaju samostalan život, uz autonomno formiranu cijenu i vrijednost</a:t>
            </a:r>
          </a:p>
          <a:p>
            <a:pPr lvl="2"/>
            <a:r>
              <a:rPr lang="bs-Latn-BA" sz="1800" dirty="0" smtClean="0"/>
              <a:t>Istovremeno, primarno tržiše sa funkcijom mobilizacije kapitala, potpuno je zapostavljeno</a:t>
            </a:r>
          </a:p>
          <a:p>
            <a:pPr lvl="1"/>
            <a:r>
              <a:rPr lang="bs-Latn-BA" sz="2000" dirty="0" smtClean="0"/>
              <a:t>Naposlijetku, tržište je destruirano manipulativnim i “sitnošićarskim” djelovanjem najvažnijih učesnika na tržištu – profesionalnih posrednika</a:t>
            </a:r>
            <a:endParaRPr lang="bs-Latn-B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3EDF-7570-4E94-B2F2-2D515FFBA6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eme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eme1">
  <a:themeElements>
    <a:clrScheme name="1_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heme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heme1">
  <a:themeElements>
    <a:clrScheme name="2_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heme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10</Template>
  <TotalTime>1826</TotalTime>
  <Words>1239</Words>
  <Application>Microsoft Office PowerPoint</Application>
  <PresentationFormat>On-screen Show (4:3)</PresentationFormat>
  <Paragraphs>218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Theme1</vt:lpstr>
      <vt:lpstr>1_Theme1</vt:lpstr>
      <vt:lpstr>2_Theme1</vt:lpstr>
      <vt:lpstr>XVII Međunarodni simpozij U susret promjenama Tržište kapitala u BiH i regiji - postkrizne perspektive razvoja -</vt:lpstr>
      <vt:lpstr>Globalna ekonomska/finansijska kriza ili Globalna ekonomska i finansijska kriza</vt:lpstr>
      <vt:lpstr>Obrisi krize Od istine do laži u tri koraka</vt:lpstr>
      <vt:lpstr>...”globalna se kriza prelila na naše berze”</vt:lpstr>
      <vt:lpstr>Ili slikom</vt:lpstr>
      <vt:lpstr>Indeksi</vt:lpstr>
      <vt:lpstr>Neophodni sastojci za krizu</vt:lpstr>
      <vt:lpstr>Šta je bilo prije – koka ili jaje...</vt:lpstr>
      <vt:lpstr>A naše tržište/a</vt:lpstr>
      <vt:lpstr>Treba li nama tržište</vt:lpstr>
      <vt:lpstr>A šta sa krizom...</vt:lpstr>
      <vt:lpstr>Perspektive poslije krize (uz rizik ponavljanja i pretvaranja u dosadu)</vt:lpstr>
      <vt:lpstr>Perspektive poslije krize</vt:lpstr>
      <vt:lpstr>Džafer Alibegović</vt:lpstr>
    </vt:vector>
  </TitlesOfParts>
  <Company>EFSA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Poslovno aktuarstvo</dc:title>
  <dc:creator>Jasmina</dc:creator>
  <cp:lastModifiedBy>NameIt</cp:lastModifiedBy>
  <cp:revision>161</cp:revision>
  <dcterms:created xsi:type="dcterms:W3CDTF">2005-06-11T14:20:14Z</dcterms:created>
  <dcterms:modified xsi:type="dcterms:W3CDTF">2014-09-18T21:48:12Z</dcterms:modified>
</cp:coreProperties>
</file>