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6" r:id="rId9"/>
    <p:sldId id="262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AC260-DA31-4C5F-9925-C5392AE5695C}" type="datetimeFigureOut">
              <a:rPr lang="sr-Latn-CS" smtClean="0"/>
              <a:pPr/>
              <a:t>17.9.2014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D40C0-79A2-48A1-B71C-8D87D8239A54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81AD7B-12D4-498B-A220-6E5FE9643742}" type="datetimeFigureOut">
              <a:rPr lang="sr-Latn-CS" smtClean="0"/>
              <a:pPr/>
              <a:t>17.9.2014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8D7F0A-4279-4858-B89E-F936C6AC1C4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D7F0A-4279-4858-B89E-F936C6AC1C4E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D7F0A-4279-4858-B89E-F936C6AC1C4E}" type="slidenum">
              <a:rPr lang="hr-HR" smtClean="0"/>
              <a:pPr/>
              <a:t>8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C1A071-2A74-455A-A49A-8BB21E4AC2F6}" type="datetimeFigureOut">
              <a:rPr lang="sr-Latn-CS" smtClean="0"/>
              <a:pPr/>
              <a:t>17.9.2014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17.9.2014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17.9.2014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17.9.2014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17.9.2014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17.9.2014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17.9.2014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17.9.2014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17.9.2014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17.9.2014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C1A071-2A74-455A-A49A-8BB21E4AC2F6}" type="datetimeFigureOut">
              <a:rPr lang="sr-Latn-CS" smtClean="0"/>
              <a:pPr/>
              <a:t>17.9.2014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DC1A071-2A74-455A-A49A-8BB21E4AC2F6}" type="datetimeFigureOut">
              <a:rPr lang="sr-Latn-CS" smtClean="0"/>
              <a:pPr/>
              <a:t>17.9.2014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hr-HR" dirty="0" smtClean="0"/>
              <a:t>Trendovi u izvještavanju poslovnih subjekata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71472" y="5286388"/>
            <a:ext cx="8143932" cy="1285884"/>
          </a:xfrm>
        </p:spPr>
        <p:txBody>
          <a:bodyPr>
            <a:normAutofit/>
          </a:bodyPr>
          <a:lstStyle/>
          <a:p>
            <a:pPr algn="l"/>
            <a:r>
              <a:rPr lang="hr-HR" sz="2200" b="1" dirty="0" smtClean="0">
                <a:solidFill>
                  <a:schemeClr val="tx1"/>
                </a:solidFill>
              </a:rPr>
              <a:t>doc.dr.sc. Josipa Grbavac </a:t>
            </a:r>
          </a:p>
          <a:p>
            <a:pPr algn="l"/>
            <a:r>
              <a:rPr lang="hr-HR" sz="2200" b="1" dirty="0" smtClean="0">
                <a:solidFill>
                  <a:schemeClr val="tx1"/>
                </a:solidFill>
              </a:rPr>
              <a:t>Ekonomski fakultet Mostar       </a:t>
            </a:r>
            <a:r>
              <a:rPr lang="hr-HR" sz="2200" b="1" dirty="0" err="1" smtClean="0">
                <a:solidFill>
                  <a:schemeClr val="tx1"/>
                </a:solidFill>
              </a:rPr>
              <a:t>Neum</a:t>
            </a:r>
            <a:r>
              <a:rPr lang="hr-HR" sz="2200" b="1" dirty="0" smtClean="0">
                <a:solidFill>
                  <a:schemeClr val="tx1"/>
                </a:solidFill>
              </a:rPr>
              <a:t>, 18 -20 rujan 2014</a:t>
            </a:r>
            <a:r>
              <a:rPr lang="hr-HR" sz="2200" b="1" dirty="0" smtClean="0"/>
              <a:t>.</a:t>
            </a:r>
            <a:endParaRPr lang="hr-HR" sz="2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hr-HR" sz="2400" dirty="0" smtClean="0"/>
              <a:t>Orijentirana je na unaprjeđivanje i </a:t>
            </a:r>
            <a:r>
              <a:rPr lang="hr-HR" sz="2400" b="1" dirty="0" smtClean="0"/>
              <a:t>povećanje transparentnosti</a:t>
            </a:r>
            <a:r>
              <a:rPr lang="hr-HR" sz="2400" dirty="0" smtClean="0"/>
              <a:t> i odgovornosti izvještavanja o nefinancijskim informacijama </a:t>
            </a:r>
            <a:r>
              <a:rPr lang="hr-HR" sz="2400" b="1" dirty="0" smtClean="0"/>
              <a:t>velikih</a:t>
            </a:r>
            <a:r>
              <a:rPr lang="hr-HR" sz="2400" dirty="0" smtClean="0"/>
              <a:t> subjekata</a:t>
            </a:r>
          </a:p>
          <a:p>
            <a:pPr>
              <a:buNone/>
            </a:pPr>
            <a:endParaRPr lang="hr-HR" sz="2400" dirty="0" smtClean="0"/>
          </a:p>
          <a:p>
            <a:r>
              <a:rPr lang="hr-HR" sz="2400" b="1" dirty="0" smtClean="0"/>
              <a:t>Direktiva se odnosi </a:t>
            </a:r>
            <a:r>
              <a:rPr lang="hr-HR" sz="2400" dirty="0" smtClean="0"/>
              <a:t>na poslovne subjekte koji ispunjavaju sva tri kriterija:</a:t>
            </a:r>
          </a:p>
          <a:p>
            <a:pPr marL="566928" indent="-457200">
              <a:buAutoNum type="alphaLcParenR"/>
            </a:pPr>
            <a:r>
              <a:rPr lang="hr-HR" sz="2400" dirty="0" smtClean="0"/>
              <a:t>velike poslovne subjekte (ukupna aktiva 20 </a:t>
            </a:r>
            <a:r>
              <a:rPr lang="hr-HR" sz="2400" dirty="0" err="1" smtClean="0"/>
              <a:t>mil</a:t>
            </a:r>
            <a:r>
              <a:rPr lang="hr-HR" sz="2400" dirty="0" smtClean="0"/>
              <a:t>. EUR ili prihod 40 </a:t>
            </a:r>
            <a:r>
              <a:rPr lang="hr-HR" sz="2400" dirty="0" err="1" smtClean="0"/>
              <a:t>mil.eur</a:t>
            </a:r>
            <a:r>
              <a:rPr lang="hr-HR" sz="2400" dirty="0" smtClean="0"/>
              <a:t>)</a:t>
            </a:r>
          </a:p>
          <a:p>
            <a:pPr marL="566928" indent="-457200">
              <a:buAutoNum type="alphaLcParenR"/>
            </a:pPr>
            <a:r>
              <a:rPr lang="hr-HR" sz="2400" dirty="0" smtClean="0"/>
              <a:t>poslovne subjekte koji imaju više od 500 zaposlenika</a:t>
            </a:r>
          </a:p>
          <a:p>
            <a:pPr marL="566928" indent="-457200">
              <a:buAutoNum type="alphaLcParenR"/>
            </a:pPr>
            <a:r>
              <a:rPr lang="hr-HR" sz="2400" dirty="0" smtClean="0"/>
              <a:t>poslovni subjekt je od javnog interesa (kotira na EU burzama, banke ili osiguranja, ili je subjekt od javnog interesa prema nacionalnom zakonu zemlje članice)</a:t>
            </a:r>
          </a:p>
          <a:p>
            <a:pPr>
              <a:buNone/>
            </a:pPr>
            <a:endParaRPr lang="hr-HR" sz="24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Trendovi u dobrovoljnom izvještavanju – Izvještavanje o nefinancijskom informacijama</a:t>
            </a:r>
            <a:endParaRPr lang="hr-HR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sz="2400" b="1" dirty="0" smtClean="0"/>
              <a:t>Obveza </a:t>
            </a:r>
            <a:r>
              <a:rPr lang="hr-HR" sz="2400" dirty="0" smtClean="0"/>
              <a:t>‘Velikih poslovnih subjekata’ prema ovoj Direktivi će biti:  </a:t>
            </a:r>
          </a:p>
          <a:p>
            <a:pPr lvl="0"/>
            <a:r>
              <a:rPr lang="hr-HR" sz="2400" dirty="0" smtClean="0"/>
              <a:t>podnositi izvještaje iz područja zaštite okoliša, ljudskih, socijalnih i prava zaposlenika te o pitanjima anti-korupcijskih mjera i mita  </a:t>
            </a:r>
          </a:p>
          <a:p>
            <a:pPr lvl="0"/>
            <a:r>
              <a:rPr lang="hr-HR" sz="2400" dirty="0" smtClean="0"/>
              <a:t>opisivati svoje poslovne modele, rezultate i rizike vezane uz gore navedena područja te politike različitosti primijenjene na upravu i nadzorna tijela tvrtke  </a:t>
            </a:r>
          </a:p>
          <a:p>
            <a:pPr lvl="0">
              <a:buNone/>
            </a:pPr>
            <a:r>
              <a:rPr lang="hr-HR" sz="2400" dirty="0" smtClean="0"/>
              <a:t>U sastavljanju i prezentiranju ovakvih informacija poslovni subjekti će biti poticani primijeniti prepoznate okvire (GRI smjernice za izvještavanje, OECD smjernice, UNGC…)</a:t>
            </a:r>
          </a:p>
          <a:p>
            <a:pPr lvl="0">
              <a:buNone/>
            </a:pPr>
            <a:endParaRPr lang="hr-HR" sz="2400" dirty="0" smtClean="0"/>
          </a:p>
          <a:p>
            <a:pPr lvl="0">
              <a:buNone/>
            </a:pPr>
            <a:r>
              <a:rPr lang="hr-HR" sz="2400" dirty="0" smtClean="0"/>
              <a:t>- </a:t>
            </a:r>
            <a:r>
              <a:rPr lang="hr-HR" sz="2400" b="1" dirty="0" smtClean="0"/>
              <a:t>Obvezna primjena Direktive 2017.</a:t>
            </a:r>
            <a:endParaRPr lang="hr-HR" sz="2400" b="1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Trendovi u dobrovoljnom izvještavanju – Izvještavanje o nefinancijskom informacijama</a:t>
            </a:r>
            <a:endParaRPr lang="hr-HR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3143248"/>
            <a:ext cx="7772400" cy="1500197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HVALA NA POZORNOSTI</a:t>
            </a:r>
            <a:br>
              <a:rPr lang="hr-HR" dirty="0" smtClean="0"/>
            </a:br>
            <a:r>
              <a:rPr lang="hr-HR" dirty="0" smtClean="0"/>
              <a:t>PITANJA?</a:t>
            </a:r>
            <a:br>
              <a:rPr lang="hr-HR" dirty="0" smtClean="0"/>
            </a:b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Obvezno – Financijsko izvještavanje</a:t>
            </a:r>
          </a:p>
          <a:p>
            <a:endParaRPr lang="hr-HR" dirty="0" smtClean="0"/>
          </a:p>
          <a:p>
            <a:r>
              <a:rPr lang="hr-HR" dirty="0" smtClean="0"/>
              <a:t>Novosti u MSFI</a:t>
            </a:r>
          </a:p>
          <a:p>
            <a:r>
              <a:rPr lang="hr-HR" dirty="0" smtClean="0"/>
              <a:t>Zadnja verzija standarda (MSFI/MRS) u </a:t>
            </a:r>
            <a:r>
              <a:rPr lang="hr-HR" dirty="0" err="1" smtClean="0"/>
              <a:t>FBiH</a:t>
            </a:r>
            <a:r>
              <a:rPr lang="hr-HR" dirty="0" smtClean="0"/>
              <a:t> – verzija 2010. god – rezultat neusklađenost u MSFI važećim na međunarodnoj razini i u </a:t>
            </a:r>
            <a:r>
              <a:rPr lang="hr-HR" dirty="0" err="1" smtClean="0"/>
              <a:t>FBiH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Trendovi u obveznom izvještavanju</a:t>
            </a:r>
            <a:endParaRPr lang="hr-HR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6499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400" dirty="0" smtClean="0"/>
              <a:t>Objave IASB koje se odnose na MSFI u razdoblju 2010 – kolovoz 2014.godine </a:t>
            </a:r>
          </a:p>
          <a:p>
            <a:pPr>
              <a:buNone/>
            </a:pPr>
            <a:endParaRPr lang="hr-HR" dirty="0"/>
          </a:p>
        </p:txBody>
      </p:sp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857224" y="1291703"/>
          <a:ext cx="7572427" cy="4476126"/>
        </p:xfrm>
        <a:graphic>
          <a:graphicData uri="http://schemas.openxmlformats.org/drawingml/2006/table">
            <a:tbl>
              <a:tblPr/>
              <a:tblGrid>
                <a:gridCol w="1855988"/>
                <a:gridCol w="2746861"/>
                <a:gridCol w="2969578"/>
              </a:tblGrid>
              <a:tr h="203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r-HR" sz="1400" b="1" dirty="0">
                          <a:latin typeface="Times New Roman"/>
                          <a:ea typeface="Calibri"/>
                          <a:cs typeface="Times New Roman"/>
                        </a:rPr>
                        <a:t>Međunarodni standardi financijskog izvještavanja </a:t>
                      </a: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r-HR" sz="1400" b="1" dirty="0">
                          <a:latin typeface="Times New Roman"/>
                          <a:ea typeface="Calibri"/>
                          <a:cs typeface="Times New Roman"/>
                        </a:rPr>
                        <a:t>Revidiran</a:t>
                      </a: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r-HR" sz="1400" b="1">
                          <a:latin typeface="Times New Roman"/>
                          <a:ea typeface="Calibri"/>
                          <a:cs typeface="Times New Roman"/>
                        </a:rPr>
                        <a:t>Datum primjene</a:t>
                      </a:r>
                      <a:endParaRPr lang="hr-H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113799">
                <a:tc row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 b="1" dirty="0">
                          <a:latin typeface="Times New Roman"/>
                          <a:ea typeface="Calibri"/>
                          <a:cs typeface="Times New Roman"/>
                        </a:rPr>
                        <a:t>MSFI 1</a:t>
                      </a: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Times New Roman"/>
                          <a:ea typeface="Calibri"/>
                          <a:cs typeface="Times New Roman"/>
                        </a:rPr>
                        <a:t>svibanj, 2010.</a:t>
                      </a: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Times New Roman"/>
                          <a:ea typeface="Calibri"/>
                          <a:cs typeface="Times New Roman"/>
                        </a:rPr>
                        <a:t>01.01.2011</a:t>
                      </a:r>
                      <a:endParaRPr lang="hr-H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4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>
                          <a:latin typeface="Times New Roman"/>
                          <a:ea typeface="Calibri"/>
                          <a:cs typeface="Times New Roman"/>
                        </a:rPr>
                        <a:t>Prosinac,2010</a:t>
                      </a:r>
                      <a:endParaRPr lang="hr-H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Times New Roman"/>
                          <a:ea typeface="Calibri"/>
                          <a:cs typeface="Times New Roman"/>
                        </a:rPr>
                        <a:t>01.07.2011</a:t>
                      </a: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4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>
                          <a:latin typeface="Times New Roman"/>
                          <a:ea typeface="Calibri"/>
                          <a:cs typeface="Times New Roman"/>
                        </a:rPr>
                        <a:t>ožujak.2012</a:t>
                      </a:r>
                      <a:endParaRPr lang="hr-H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Times New Roman"/>
                          <a:ea typeface="Calibri"/>
                          <a:cs typeface="Times New Roman"/>
                        </a:rPr>
                        <a:t>01.01.2013</a:t>
                      </a: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4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>
                          <a:latin typeface="Times New Roman"/>
                          <a:ea typeface="Calibri"/>
                          <a:cs typeface="Times New Roman"/>
                        </a:rPr>
                        <a:t>Svibanj, 2012.</a:t>
                      </a:r>
                      <a:endParaRPr lang="hr-H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Times New Roman"/>
                          <a:ea typeface="Calibri"/>
                          <a:cs typeface="Times New Roman"/>
                        </a:rPr>
                        <a:t>01.01.2013</a:t>
                      </a: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4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>
                          <a:latin typeface="Times New Roman"/>
                          <a:ea typeface="Calibri"/>
                          <a:cs typeface="Times New Roman"/>
                        </a:rPr>
                        <a:t>Prosinac, 2013.</a:t>
                      </a:r>
                      <a:endParaRPr lang="hr-H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775" marR="397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2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 b="1" i="1" dirty="0">
                          <a:latin typeface="Times New Roman"/>
                          <a:ea typeface="Calibri"/>
                          <a:cs typeface="Times New Roman"/>
                        </a:rPr>
                        <a:t>MSFI</a:t>
                      </a:r>
                      <a:r>
                        <a:rPr lang="hr-HR" sz="1400" b="1" dirty="0">
                          <a:latin typeface="Times New Roman"/>
                          <a:ea typeface="Calibri"/>
                          <a:cs typeface="Times New Roman"/>
                        </a:rPr>
                        <a:t> 2</a:t>
                      </a: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>
                          <a:latin typeface="Times New Roman"/>
                          <a:ea typeface="Calibri"/>
                          <a:cs typeface="Times New Roman"/>
                        </a:rPr>
                        <a:t>Prosinac, 2013.</a:t>
                      </a:r>
                      <a:endParaRPr lang="hr-H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Times New Roman"/>
                          <a:ea typeface="Calibri"/>
                          <a:cs typeface="Times New Roman"/>
                        </a:rPr>
                        <a:t>01.07.2014.</a:t>
                      </a: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46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 b="1" dirty="0">
                          <a:latin typeface="Times New Roman"/>
                          <a:ea typeface="Calibri"/>
                          <a:cs typeface="Times New Roman"/>
                        </a:rPr>
                        <a:t>MSFI 3</a:t>
                      </a: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>
                          <a:latin typeface="Times New Roman"/>
                          <a:ea typeface="Calibri"/>
                          <a:cs typeface="Times New Roman"/>
                        </a:rPr>
                        <a:t>svibanj, 2010.</a:t>
                      </a:r>
                      <a:endParaRPr lang="hr-H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Times New Roman"/>
                          <a:ea typeface="Calibri"/>
                          <a:cs typeface="Times New Roman"/>
                        </a:rPr>
                        <a:t>01.07.2010.</a:t>
                      </a: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4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>
                          <a:latin typeface="Times New Roman"/>
                          <a:ea typeface="Calibri"/>
                          <a:cs typeface="Times New Roman"/>
                        </a:rPr>
                        <a:t>Prosinac, 2013.</a:t>
                      </a:r>
                      <a:endParaRPr lang="hr-H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Times New Roman"/>
                          <a:ea typeface="Calibri"/>
                          <a:cs typeface="Times New Roman"/>
                        </a:rPr>
                        <a:t>01.07.2014.</a:t>
                      </a: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46">
                <a:tc row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 b="1" dirty="0">
                          <a:latin typeface="Times New Roman"/>
                          <a:ea typeface="Calibri"/>
                          <a:cs typeface="Times New Roman"/>
                        </a:rPr>
                        <a:t>MSFI 7</a:t>
                      </a: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>
                          <a:latin typeface="Times New Roman"/>
                          <a:ea typeface="Calibri"/>
                          <a:cs typeface="Times New Roman"/>
                        </a:rPr>
                        <a:t>svibanj, 2010.</a:t>
                      </a:r>
                      <a:endParaRPr lang="hr-H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Times New Roman"/>
                          <a:ea typeface="Calibri"/>
                          <a:cs typeface="Times New Roman"/>
                        </a:rPr>
                        <a:t>01.01.2010.</a:t>
                      </a: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4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>
                          <a:latin typeface="Times New Roman"/>
                          <a:ea typeface="Calibri"/>
                          <a:cs typeface="Times New Roman"/>
                        </a:rPr>
                        <a:t>listopad, 2010.</a:t>
                      </a:r>
                      <a:endParaRPr lang="hr-H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Times New Roman"/>
                          <a:ea typeface="Calibri"/>
                          <a:cs typeface="Times New Roman"/>
                        </a:rPr>
                        <a:t>01.07.2011</a:t>
                      </a: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46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>
                          <a:latin typeface="Times New Roman"/>
                          <a:ea typeface="Calibri"/>
                          <a:cs typeface="Times New Roman"/>
                        </a:rPr>
                        <a:t>Prosinac, 2011.</a:t>
                      </a:r>
                      <a:endParaRPr lang="hr-H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Times New Roman"/>
                          <a:ea typeface="Calibri"/>
                          <a:cs typeface="Times New Roman"/>
                        </a:rPr>
                        <a:t>01.01.2013</a:t>
                      </a: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38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Times New Roman"/>
                          <a:ea typeface="Calibri"/>
                          <a:cs typeface="Times New Roman"/>
                        </a:rPr>
                        <a:t>Prosinac, 2011</a:t>
                      </a: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Times New Roman"/>
                          <a:ea typeface="Calibri"/>
                          <a:cs typeface="Times New Roman"/>
                        </a:rPr>
                        <a:t>01.01.2015. ili kasnije </a:t>
                      </a: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92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>
                          <a:latin typeface="Times New Roman"/>
                          <a:ea typeface="Calibri"/>
                          <a:cs typeface="Times New Roman"/>
                        </a:rPr>
                        <a:t>Studeni, 2013</a:t>
                      </a:r>
                      <a:endParaRPr lang="hr-H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Times New Roman"/>
                          <a:ea typeface="Calibri"/>
                          <a:cs typeface="Times New Roman"/>
                        </a:rPr>
                        <a:t>Vezan uz primjenu MSFI 9</a:t>
                      </a: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106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 b="1" dirty="0">
                          <a:latin typeface="Times New Roman"/>
                          <a:ea typeface="Calibri"/>
                          <a:cs typeface="Times New Roman"/>
                        </a:rPr>
                        <a:t>MSFI 8</a:t>
                      </a: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>
                          <a:latin typeface="Times New Roman"/>
                          <a:ea typeface="Calibri"/>
                          <a:cs typeface="Times New Roman"/>
                        </a:rPr>
                        <a:t>Prosinac, 2013.</a:t>
                      </a:r>
                      <a:endParaRPr lang="hr-H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Times New Roman"/>
                          <a:ea typeface="Calibri"/>
                          <a:cs typeface="Times New Roman"/>
                        </a:rPr>
                        <a:t>01.01.2014.</a:t>
                      </a: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924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Times New Roman"/>
                          <a:ea typeface="Calibri"/>
                          <a:cs typeface="Times New Roman"/>
                        </a:rPr>
                        <a:t>Prosinac, 2013.</a:t>
                      </a: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Times New Roman"/>
                          <a:ea typeface="Calibri"/>
                          <a:cs typeface="Times New Roman"/>
                        </a:rPr>
                        <a:t>01.07.2014</a:t>
                      </a: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6499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400" dirty="0" smtClean="0"/>
              <a:t>Objave IASB koje se odnose na MSFI u razdoblju 2010 – kolovoz 2014.godine </a:t>
            </a:r>
          </a:p>
          <a:p>
            <a:pPr>
              <a:buNone/>
            </a:pPr>
            <a:endParaRPr lang="hr-HR" dirty="0"/>
          </a:p>
        </p:txBody>
      </p:sp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857224" y="1291703"/>
          <a:ext cx="7572427" cy="3705860"/>
        </p:xfrm>
        <a:graphic>
          <a:graphicData uri="http://schemas.openxmlformats.org/drawingml/2006/table">
            <a:tbl>
              <a:tblPr/>
              <a:tblGrid>
                <a:gridCol w="1751038"/>
                <a:gridCol w="104950"/>
                <a:gridCol w="2746861"/>
                <a:gridCol w="2969578"/>
              </a:tblGrid>
              <a:tr h="20329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r-HR" sz="1400" b="1" dirty="0">
                          <a:latin typeface="Times New Roman"/>
                          <a:ea typeface="Calibri"/>
                          <a:cs typeface="Times New Roman"/>
                        </a:rPr>
                        <a:t>Međunarodni standardi financijskog izvještavanja </a:t>
                      </a: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r-HR" sz="1400" b="1" dirty="0">
                          <a:latin typeface="Times New Roman"/>
                          <a:ea typeface="Calibri"/>
                          <a:cs typeface="Times New Roman"/>
                        </a:rPr>
                        <a:t>Revidiran</a:t>
                      </a: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r>
                        <a:rPr lang="hr-HR" sz="1400" b="1">
                          <a:latin typeface="Times New Roman"/>
                          <a:ea typeface="Calibri"/>
                          <a:cs typeface="Times New Roman"/>
                        </a:rPr>
                        <a:t>Datum primjene</a:t>
                      </a:r>
                      <a:endParaRPr lang="hr-H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161501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 b="1" dirty="0">
                          <a:latin typeface="Times New Roman"/>
                          <a:ea typeface="Calibri"/>
                          <a:cs typeface="Times New Roman"/>
                        </a:rPr>
                        <a:t>MSFI 9</a:t>
                      </a: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hr-H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775" marR="397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Times New Roman"/>
                          <a:ea typeface="Calibri"/>
                          <a:cs typeface="Times New Roman"/>
                        </a:rPr>
                        <a:t>Srpanj, 2014.</a:t>
                      </a: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Times New Roman"/>
                          <a:ea typeface="Calibri"/>
                          <a:cs typeface="Times New Roman"/>
                        </a:rPr>
                        <a:t>01.01.2018</a:t>
                      </a: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46">
                <a:tc rowSpan="2"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 b="1" dirty="0">
                          <a:latin typeface="Times New Roman"/>
                          <a:ea typeface="Calibri"/>
                          <a:cs typeface="Times New Roman"/>
                        </a:rPr>
                        <a:t>MSFI 10</a:t>
                      </a: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hr-H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775" marR="397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Times New Roman"/>
                          <a:ea typeface="Calibri"/>
                          <a:cs typeface="Times New Roman"/>
                        </a:rPr>
                        <a:t>Lipanj, 2012.</a:t>
                      </a: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>
                          <a:latin typeface="Times New Roman"/>
                          <a:ea typeface="Calibri"/>
                          <a:cs typeface="Times New Roman"/>
                        </a:rPr>
                        <a:t>01.01.2013</a:t>
                      </a:r>
                      <a:endParaRPr lang="hr-H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23">
                <a:tc gridSpan="2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Times New Roman"/>
                          <a:ea typeface="Calibri"/>
                          <a:cs typeface="Times New Roman"/>
                        </a:rPr>
                        <a:t>Listopad, 2012.</a:t>
                      </a: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Times New Roman"/>
                          <a:ea typeface="Calibri"/>
                          <a:cs typeface="Times New Roman"/>
                        </a:rPr>
                        <a:t>01.01.2014.</a:t>
                      </a: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46">
                <a:tc rowSpan="2"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 b="1" dirty="0">
                          <a:latin typeface="Times New Roman"/>
                          <a:ea typeface="Calibri"/>
                          <a:cs typeface="Times New Roman"/>
                        </a:rPr>
                        <a:t>MSFI 11</a:t>
                      </a: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hr-H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775" marR="397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>
                          <a:latin typeface="Times New Roman"/>
                          <a:ea typeface="Calibri"/>
                          <a:cs typeface="Times New Roman"/>
                        </a:rPr>
                        <a:t>Lipanj, 2012.</a:t>
                      </a:r>
                      <a:endParaRPr lang="hr-H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Times New Roman"/>
                          <a:ea typeface="Calibri"/>
                          <a:cs typeface="Times New Roman"/>
                        </a:rPr>
                        <a:t>01.01.2013</a:t>
                      </a: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46">
                <a:tc gridSpan="2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Times New Roman"/>
                          <a:ea typeface="Calibri"/>
                          <a:cs typeface="Times New Roman"/>
                        </a:rPr>
                        <a:t>Svibanj, 2014.</a:t>
                      </a: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>
                          <a:latin typeface="Times New Roman"/>
                          <a:ea typeface="Calibri"/>
                          <a:cs typeface="Times New Roman"/>
                        </a:rPr>
                        <a:t>01.01.2016.</a:t>
                      </a:r>
                      <a:endParaRPr lang="hr-H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05">
                <a:tc rowSpan="2"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 b="1" dirty="0">
                          <a:latin typeface="Times New Roman"/>
                          <a:ea typeface="Calibri"/>
                          <a:cs typeface="Times New Roman"/>
                        </a:rPr>
                        <a:t>MSFI 12</a:t>
                      </a: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hr-H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775" marR="397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>
                          <a:latin typeface="Times New Roman"/>
                          <a:ea typeface="Calibri"/>
                          <a:cs typeface="Times New Roman"/>
                        </a:rPr>
                        <a:t>Lipanj, 2012.</a:t>
                      </a:r>
                      <a:endParaRPr lang="hr-H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Times New Roman"/>
                          <a:ea typeface="Calibri"/>
                          <a:cs typeface="Times New Roman"/>
                        </a:rPr>
                        <a:t>01.01.2013.</a:t>
                      </a: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05">
                <a:tc gridSpan="2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>
                          <a:latin typeface="Times New Roman"/>
                          <a:ea typeface="Calibri"/>
                          <a:cs typeface="Times New Roman"/>
                        </a:rPr>
                        <a:t>Listopad , 2012.</a:t>
                      </a:r>
                      <a:endParaRPr lang="hr-H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Times New Roman"/>
                          <a:ea typeface="Calibri"/>
                          <a:cs typeface="Times New Roman"/>
                        </a:rPr>
                        <a:t>01.01.2014.</a:t>
                      </a: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40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 b="1" dirty="0">
                          <a:latin typeface="Times New Roman"/>
                          <a:ea typeface="Calibri"/>
                          <a:cs typeface="Times New Roman"/>
                        </a:rPr>
                        <a:t>MSFI 13</a:t>
                      </a: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hr-HR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775" marR="3977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Times New Roman"/>
                          <a:ea typeface="Calibri"/>
                          <a:cs typeface="Times New Roman"/>
                        </a:rPr>
                        <a:t>Prosinac, 2013.</a:t>
                      </a: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>
                          <a:latin typeface="Times New Roman"/>
                          <a:ea typeface="Calibri"/>
                          <a:cs typeface="Times New Roman"/>
                        </a:rPr>
                        <a:t>01.01.2014.</a:t>
                      </a:r>
                      <a:endParaRPr lang="hr-H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0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Calibri"/>
                          <a:cs typeface="Times New Roman"/>
                        </a:rPr>
                        <a:t>MSFI 14</a:t>
                      </a:r>
                      <a:endParaRPr lang="hr-H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 i="1" dirty="0" err="1">
                          <a:latin typeface="Times New Roman"/>
                          <a:ea typeface="Calibri"/>
                          <a:cs typeface="Times New Roman"/>
                        </a:rPr>
                        <a:t>Regulatory</a:t>
                      </a:r>
                      <a:r>
                        <a:rPr lang="hr-HR" sz="1400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r-HR" sz="1400" i="1" dirty="0" err="1">
                          <a:latin typeface="Times New Roman"/>
                          <a:ea typeface="Calibri"/>
                          <a:cs typeface="Times New Roman"/>
                        </a:rPr>
                        <a:t>Deferral</a:t>
                      </a:r>
                      <a:r>
                        <a:rPr lang="hr-HR" sz="1400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r-HR" sz="1400" i="1" dirty="0" err="1">
                          <a:latin typeface="Times New Roman"/>
                          <a:ea typeface="Calibri"/>
                          <a:cs typeface="Times New Roman"/>
                        </a:rPr>
                        <a:t>Accounts</a:t>
                      </a:r>
                      <a:r>
                        <a:rPr lang="hr-HR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Times New Roman"/>
                          <a:ea typeface="Calibri"/>
                          <a:cs typeface="Times New Roman"/>
                        </a:rPr>
                        <a:t>Objavljen siječanj 2014.                        Primjena planirana za 01.01.2016.</a:t>
                      </a: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4139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 b="1">
                          <a:latin typeface="Times New Roman"/>
                          <a:ea typeface="Calibri"/>
                          <a:cs typeface="Times New Roman"/>
                        </a:rPr>
                        <a:t>MSFI 15</a:t>
                      </a:r>
                      <a:endParaRPr lang="hr-HR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 i="1" dirty="0" err="1">
                          <a:latin typeface="Times New Roman"/>
                          <a:ea typeface="Calibri"/>
                          <a:cs typeface="Times New Roman"/>
                        </a:rPr>
                        <a:t>Revenue</a:t>
                      </a:r>
                      <a:r>
                        <a:rPr lang="hr-HR" sz="1400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r-HR" sz="1400" i="1" dirty="0" err="1">
                          <a:latin typeface="Times New Roman"/>
                          <a:ea typeface="Calibri"/>
                          <a:cs typeface="Times New Roman"/>
                        </a:rPr>
                        <a:t>from</a:t>
                      </a:r>
                      <a:r>
                        <a:rPr lang="hr-HR" sz="1400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r-HR" sz="1400" i="1" dirty="0" err="1">
                          <a:latin typeface="Times New Roman"/>
                          <a:ea typeface="Calibri"/>
                          <a:cs typeface="Times New Roman"/>
                        </a:rPr>
                        <a:t>Contracts</a:t>
                      </a:r>
                      <a:r>
                        <a:rPr lang="hr-HR" sz="1400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r-HR" sz="1400" i="1" dirty="0" err="1">
                          <a:latin typeface="Times New Roman"/>
                          <a:ea typeface="Calibri"/>
                          <a:cs typeface="Times New Roman"/>
                        </a:rPr>
                        <a:t>with</a:t>
                      </a:r>
                      <a:r>
                        <a:rPr lang="hr-HR" sz="1400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r-HR" sz="1400" i="1" dirty="0" err="1">
                          <a:latin typeface="Times New Roman"/>
                          <a:ea typeface="Calibri"/>
                          <a:cs typeface="Times New Roman"/>
                        </a:rPr>
                        <a:t>Customers</a:t>
                      </a:r>
                      <a:r>
                        <a:rPr lang="hr-HR" sz="1400" i="1" dirty="0"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hr-HR" sz="1400" dirty="0">
                          <a:latin typeface="Times New Roman"/>
                          <a:ea typeface="Calibri"/>
                          <a:cs typeface="Times New Roman"/>
                        </a:rPr>
                        <a:t>Prihodi od ugovora s kupcima)</a:t>
                      </a: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Times New Roman"/>
                          <a:ea typeface="Calibri"/>
                          <a:cs typeface="Times New Roman"/>
                        </a:rPr>
                        <a:t>Objavljen svibanj,2014.                         Primjena planirana za 01.01.2016.</a:t>
                      </a:r>
                      <a:endParaRPr lang="hr-H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75" marR="39775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2935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sz="2600" dirty="0" smtClean="0"/>
              <a:t>Najznačajnije objave IASB koje se odnose na MRS u razdoblju 2010 – kolovoz 2014.godine </a:t>
            </a:r>
          </a:p>
          <a:p>
            <a:endParaRPr lang="hr-HR" sz="2400" dirty="0" smtClean="0"/>
          </a:p>
          <a:p>
            <a:r>
              <a:rPr lang="hr-HR" sz="2600" dirty="0" smtClean="0"/>
              <a:t>MRS 16 (revidiran 2012,2013,2014)</a:t>
            </a:r>
          </a:p>
          <a:p>
            <a:r>
              <a:rPr lang="hr-HR" sz="2600" dirty="0" smtClean="0"/>
              <a:t>MRS19 (revidiran 2011,2013)</a:t>
            </a:r>
          </a:p>
          <a:p>
            <a:r>
              <a:rPr lang="hr-HR" sz="2600" dirty="0" smtClean="0"/>
              <a:t>MRS 24 (revidiran 2013)</a:t>
            </a:r>
          </a:p>
          <a:p>
            <a:r>
              <a:rPr lang="hr-HR" sz="2600" dirty="0" smtClean="0"/>
              <a:t>MRS 27 (revidiran 2011, 2012, 2014)</a:t>
            </a:r>
          </a:p>
          <a:p>
            <a:r>
              <a:rPr lang="hr-HR" sz="2600" dirty="0" smtClean="0"/>
              <a:t>MRS 28 (revidiran 2011)</a:t>
            </a:r>
          </a:p>
          <a:p>
            <a:r>
              <a:rPr lang="hr-HR" sz="2600" dirty="0" smtClean="0"/>
              <a:t>MRS 32 (revidiran 2011, 2012)</a:t>
            </a:r>
          </a:p>
          <a:p>
            <a:r>
              <a:rPr lang="hr-HR" sz="2600" dirty="0" smtClean="0"/>
              <a:t>MRS 34 (revidiran 2012)</a:t>
            </a:r>
          </a:p>
          <a:p>
            <a:r>
              <a:rPr lang="hr-HR" sz="2600" dirty="0" smtClean="0"/>
              <a:t>MRS 36 (revidiran 2013)</a:t>
            </a:r>
          </a:p>
          <a:p>
            <a:r>
              <a:rPr lang="hr-HR" sz="2600" dirty="0" smtClean="0"/>
              <a:t>MRS 38 (revidiran 2013,2014)</a:t>
            </a:r>
          </a:p>
          <a:p>
            <a:r>
              <a:rPr lang="hr-HR" sz="2600" dirty="0" smtClean="0"/>
              <a:t>MRS 39 (revidiran više puta te povučen iz primjene objavom konačne verzije MSFI 9)</a:t>
            </a:r>
          </a:p>
          <a:p>
            <a:r>
              <a:rPr lang="hr-HR" sz="2600" dirty="0" smtClean="0"/>
              <a:t>MRS 40 (revidiran 2013)</a:t>
            </a:r>
          </a:p>
          <a:p>
            <a:r>
              <a:rPr lang="hr-HR" sz="2600" dirty="0" smtClean="0"/>
              <a:t>MRS 41 (revidiran 2014)</a:t>
            </a:r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IZVJEŠTAVANJE O ODRŽIVOSTI</a:t>
            </a:r>
          </a:p>
          <a:p>
            <a:r>
              <a:rPr lang="hr-HR" dirty="0" smtClean="0"/>
              <a:t>RAZLOZI IZVJEŠTAVANJA: </a:t>
            </a:r>
            <a:r>
              <a:rPr lang="hr-HR" sz="2400" dirty="0" smtClean="0"/>
              <a:t>spoznaja značaja koji društveno odgovorno poslovanje i izvještavanje ima na različite zainteresirane stranke </a:t>
            </a:r>
          </a:p>
          <a:p>
            <a:r>
              <a:rPr lang="hr-HR" dirty="0" smtClean="0"/>
              <a:t>CILJ : </a:t>
            </a:r>
            <a:r>
              <a:rPr lang="hr-HR" sz="2400" dirty="0" smtClean="0"/>
              <a:t>harmonizacija i komparabilnost izvještaja o ekonomskim, okolišnim i društvenim učincima za sve organizacije diljem svijeta</a:t>
            </a:r>
          </a:p>
          <a:p>
            <a:r>
              <a:rPr lang="hr-HR" sz="2400" dirty="0" smtClean="0"/>
              <a:t>SMJERNICE ZA IZVJEŠTAVANJE O ODRŽIVOSTI  - (prva verzija 2000- G4 2014) iziskuju izvještavanje o ekonomskim, okolišnim i društvenim učincima poslovanja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dirty="0" smtClean="0"/>
              <a:t>Trendovi u dobrovoljnom izvještavanju – Izvještavanje o održivosti</a:t>
            </a:r>
            <a:endParaRPr lang="hr-HR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smtClean="0"/>
              <a:t>G4 smjernice stavljaju naglasak na </a:t>
            </a:r>
            <a:r>
              <a:rPr lang="hr-HR" sz="2400" b="1" dirty="0" smtClean="0"/>
              <a:t>koncept</a:t>
            </a:r>
            <a:r>
              <a:rPr lang="hr-HR" sz="2400" dirty="0" smtClean="0"/>
              <a:t> </a:t>
            </a:r>
            <a:r>
              <a:rPr lang="hr-HR" sz="2400" b="1" dirty="0" smtClean="0"/>
              <a:t>materijalnost </a:t>
            </a:r>
          </a:p>
          <a:p>
            <a:r>
              <a:rPr lang="hr-HR" sz="2400" dirty="0" smtClean="0"/>
              <a:t>Tvrtke se pozivaju da svoja izvješća sastavljaju tako da se usredotoče na </a:t>
            </a:r>
            <a:r>
              <a:rPr lang="hr-HR" sz="2400" b="1" dirty="0" smtClean="0"/>
              <a:t>značajne ekonomske i društvene utjecaje te utjecaje na okoliš </a:t>
            </a:r>
            <a:r>
              <a:rPr lang="hr-HR" sz="2400" dirty="0" smtClean="0"/>
              <a:t>- </a:t>
            </a:r>
            <a:r>
              <a:rPr lang="hr-HR" sz="2400" b="1" dirty="0" smtClean="0"/>
              <a:t>rezultat izvještaji koji su više strateški, fokusirani i vjerodostojni, a time i jednostavniji za čitanje i praćenje</a:t>
            </a:r>
          </a:p>
          <a:p>
            <a:endParaRPr lang="hr-HR" sz="2400" b="1" dirty="0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dirty="0" smtClean="0"/>
              <a:t>Trendovi u dobrovoljnom izvještavanju – Izvještavanje o održivosti</a:t>
            </a:r>
            <a:endParaRPr lang="hr-HR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sz="2400" b="1" dirty="0" smtClean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58204" cy="1131910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5" name="Slika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DIREKTIVA O NEFINANCIJSKIM POKAZATELJIMA</a:t>
            </a:r>
          </a:p>
          <a:p>
            <a:r>
              <a:rPr lang="hr-HR" sz="2400" dirty="0" smtClean="0"/>
              <a:t>Zahtjevi temeljne računovodstvene direktiva (</a:t>
            </a:r>
            <a:r>
              <a:rPr lang="hr-HR" sz="2400" dirty="0" err="1" smtClean="0"/>
              <a:t>Directive</a:t>
            </a:r>
            <a:r>
              <a:rPr lang="hr-HR" sz="2400" dirty="0" smtClean="0"/>
              <a:t> 2013/34/EU) koji se dotiču i objave nefinancijskih informacija nisu ispunili očekivanja ni regulatora ni javnosti</a:t>
            </a:r>
          </a:p>
          <a:p>
            <a:r>
              <a:rPr lang="hr-HR" sz="2400" dirty="0" smtClean="0"/>
              <a:t>Europski parlament je 15.04.2014. god usvojio prijedlog Europske komisije o direktivi za nefinancijsko izvještavanje (</a:t>
            </a:r>
            <a:r>
              <a:rPr lang="hr-HR" sz="2400" dirty="0" err="1" smtClean="0"/>
              <a:t>Disclosure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non</a:t>
            </a:r>
            <a:r>
              <a:rPr lang="hr-HR" sz="2400" dirty="0" smtClean="0"/>
              <a:t>-financial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diversity</a:t>
            </a:r>
            <a:r>
              <a:rPr lang="hr-HR" sz="2400" dirty="0" smtClean="0"/>
              <a:t> </a:t>
            </a:r>
            <a:r>
              <a:rPr lang="hr-HR" sz="2400" dirty="0" err="1" smtClean="0"/>
              <a:t>information</a:t>
            </a:r>
            <a:r>
              <a:rPr lang="hr-HR" sz="2400" dirty="0" smtClean="0"/>
              <a:t> </a:t>
            </a:r>
            <a:r>
              <a:rPr lang="hr-HR" sz="2400" dirty="0" err="1" smtClean="0"/>
              <a:t>by</a:t>
            </a:r>
            <a:r>
              <a:rPr lang="hr-HR" sz="2400" dirty="0" smtClean="0"/>
              <a:t> </a:t>
            </a:r>
            <a:r>
              <a:rPr lang="hr-HR" sz="2400" dirty="0" err="1" smtClean="0"/>
              <a:t>large</a:t>
            </a:r>
            <a:r>
              <a:rPr lang="hr-HR" sz="2400" dirty="0" smtClean="0"/>
              <a:t> </a:t>
            </a:r>
            <a:r>
              <a:rPr lang="hr-HR" sz="2400" dirty="0" err="1" smtClean="0"/>
              <a:t>companies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groups)</a:t>
            </a:r>
          </a:p>
          <a:p>
            <a:r>
              <a:rPr lang="hr-HR" sz="2400" dirty="0" smtClean="0"/>
              <a:t>CILJ: </a:t>
            </a:r>
            <a:r>
              <a:rPr lang="hr-HR" sz="2400" b="1" dirty="0" smtClean="0"/>
              <a:t>unaprijediti nefinancijsko izvještavanje u EU </a:t>
            </a:r>
          </a:p>
          <a:p>
            <a:endParaRPr lang="hr-HR" sz="24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Trendovi u dobrovoljnom izvještavanju – Izvještavanje o nefinancijskom informacijama</a:t>
            </a:r>
            <a:endParaRPr lang="hr-HR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101</TotalTime>
  <Words>680</Words>
  <Application>Microsoft Office PowerPoint</Application>
  <PresentationFormat>On-screen Show (4:3)</PresentationFormat>
  <Paragraphs>121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Gomilanje</vt:lpstr>
      <vt:lpstr>Trendovi u izvještavanju poslovnih subjekata</vt:lpstr>
      <vt:lpstr>Trendovi u obveznom izvještavanju</vt:lpstr>
      <vt:lpstr>Slide 3</vt:lpstr>
      <vt:lpstr>Slide 4</vt:lpstr>
      <vt:lpstr>Slide 5</vt:lpstr>
      <vt:lpstr>Trendovi u dobrovoljnom izvještavanju – Izvještavanje o održivosti</vt:lpstr>
      <vt:lpstr>Trendovi u dobrovoljnom izvještavanju – Izvještavanje o održivosti</vt:lpstr>
      <vt:lpstr>Slide 8</vt:lpstr>
      <vt:lpstr>Trendovi u dobrovoljnom izvještavanju – Izvještavanje o nefinancijskom informacijama</vt:lpstr>
      <vt:lpstr>Trendovi u dobrovoljnom izvještavanju – Izvještavanje o nefinancijskom informacijama</vt:lpstr>
      <vt:lpstr>Trendovi u dobrovoljnom izvještavanju – Izvještavanje o nefinancijskom informacijama</vt:lpstr>
      <vt:lpstr>          HVALA NA POZORNOSTI PITANJA?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Trendovi u izvještavanju poslovnih subjekata</dc:title>
  <dc:creator>Korisni</dc:creator>
  <cp:lastModifiedBy>user2</cp:lastModifiedBy>
  <cp:revision>19</cp:revision>
  <dcterms:created xsi:type="dcterms:W3CDTF">2014-09-16T19:35:31Z</dcterms:created>
  <dcterms:modified xsi:type="dcterms:W3CDTF">2014-09-17T09:27:29Z</dcterms:modified>
</cp:coreProperties>
</file>