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56" r:id="rId2"/>
    <p:sldId id="571" r:id="rId3"/>
    <p:sldId id="572" r:id="rId4"/>
    <p:sldId id="573" r:id="rId5"/>
    <p:sldId id="551" r:id="rId6"/>
    <p:sldId id="567" r:id="rId7"/>
    <p:sldId id="558" r:id="rId8"/>
    <p:sldId id="561" r:id="rId9"/>
    <p:sldId id="565" r:id="rId10"/>
    <p:sldId id="566" r:id="rId11"/>
    <p:sldId id="549" r:id="rId12"/>
    <p:sldId id="533" r:id="rId13"/>
    <p:sldId id="569" r:id="rId14"/>
    <p:sldId id="536" r:id="rId15"/>
    <p:sldId id="531" r:id="rId16"/>
    <p:sldId id="575" r:id="rId17"/>
    <p:sldId id="542" r:id="rId18"/>
    <p:sldId id="539" r:id="rId19"/>
    <p:sldId id="576" r:id="rId20"/>
    <p:sldId id="577" r:id="rId21"/>
    <p:sldId id="578" r:id="rId22"/>
    <p:sldId id="579" r:id="rId23"/>
    <p:sldId id="574" r:id="rId24"/>
    <p:sldId id="562" r:id="rId25"/>
    <p:sldId id="580" r:id="rId26"/>
    <p:sldId id="581" r:id="rId27"/>
    <p:sldId id="582" r:id="rId28"/>
    <p:sldId id="583" r:id="rId29"/>
    <p:sldId id="527" r:id="rId30"/>
  </p:sldIdLst>
  <p:sldSz cx="9144000" cy="6858000" type="screen4x3"/>
  <p:notesSz cx="6794500" cy="9982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400" i="1" u="sng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FF0000"/>
    <a:srgbClr val="F8F8F8"/>
    <a:srgbClr val="C0C0C0"/>
    <a:srgbClr val="0033CC"/>
    <a:srgbClr val="0066FF"/>
    <a:srgbClr val="66CC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472" autoAdjust="0"/>
  </p:normalViewPr>
  <p:slideViewPr>
    <p:cSldViewPr>
      <p:cViewPr varScale="1">
        <p:scale>
          <a:sx n="71" d="100"/>
          <a:sy n="71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Tirana%20October%202012\BankOwnership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Tirana%20October%202012\CreditGrowth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Tirana%20October%202012\Copy%20of%20BIS_secret_10221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Kitzbuehel%20January%202012\CEEsubsidiarie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KROGULSKI\Documents\Krzysztof\_PREZENTACJE\Tirana%20October%202012\BankingConcentration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56henswt\Desktop\Eurostat_Table_tec00115FlagNoDesc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6857131967323888"/>
          <c:y val="5.1461484732389706E-2"/>
          <c:w val="0.78688671676456901"/>
          <c:h val="0.67173344934679002"/>
        </c:manualLayout>
      </c:layout>
      <c:lineChart>
        <c:grouping val="standard"/>
        <c:ser>
          <c:idx val="0"/>
          <c:order val="0"/>
          <c:tx>
            <c:strRef>
              <c:f>Sheet1!$C$20</c:f>
              <c:strCache>
                <c:ptCount val="1"/>
                <c:pt idx="0">
                  <c:v>Croatia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Sheet1!$D$20:$O$20</c:f>
              <c:numCache>
                <c:formatCode>General</c:formatCode>
                <c:ptCount val="12"/>
                <c:pt idx="0">
                  <c:v>40.300000000000004</c:v>
                </c:pt>
                <c:pt idx="1">
                  <c:v>84.1</c:v>
                </c:pt>
                <c:pt idx="2">
                  <c:v>89.3</c:v>
                </c:pt>
                <c:pt idx="3">
                  <c:v>90.2</c:v>
                </c:pt>
                <c:pt idx="4">
                  <c:v>91</c:v>
                </c:pt>
                <c:pt idx="5" formatCode="0.0">
                  <c:v>91.3</c:v>
                </c:pt>
                <c:pt idx="6" formatCode="0.0">
                  <c:v>91.3</c:v>
                </c:pt>
                <c:pt idx="7" formatCode="0.0">
                  <c:v>90.8</c:v>
                </c:pt>
                <c:pt idx="8" formatCode="0.0">
                  <c:v>90.4</c:v>
                </c:pt>
                <c:pt idx="9" formatCode="0.0">
                  <c:v>90.8</c:v>
                </c:pt>
                <c:pt idx="10" formatCode="0.0">
                  <c:v>91</c:v>
                </c:pt>
                <c:pt idx="11" formatCode="0.0">
                  <c:v>90.324160000000006</c:v>
                </c:pt>
              </c:numCache>
            </c:numRef>
          </c:val>
        </c:ser>
        <c:ser>
          <c:idx val="7"/>
          <c:order val="1"/>
          <c:tx>
            <c:strRef>
              <c:f>Sheet1!$C$28</c:f>
              <c:strCache>
                <c:ptCount val="1"/>
                <c:pt idx="0">
                  <c:v>Slovenia</c:v>
                </c:pt>
              </c:strCache>
            </c:strRef>
          </c:tx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Sheet1!$D$28:$O$28</c:f>
              <c:numCache>
                <c:formatCode>General</c:formatCode>
                <c:ptCount val="12"/>
                <c:pt idx="0">
                  <c:v>4.9000000000000004</c:v>
                </c:pt>
                <c:pt idx="1">
                  <c:v>15.3</c:v>
                </c:pt>
                <c:pt idx="2">
                  <c:v>15.2</c:v>
                </c:pt>
                <c:pt idx="3">
                  <c:v>16.899999999999999</c:v>
                </c:pt>
                <c:pt idx="4">
                  <c:v>18.899999999999999</c:v>
                </c:pt>
                <c:pt idx="5" formatCode="0.0">
                  <c:v>20.100000000000001</c:v>
                </c:pt>
                <c:pt idx="6" formatCode="0.0">
                  <c:v>22.6</c:v>
                </c:pt>
                <c:pt idx="7" formatCode="0.0">
                  <c:v>29.3</c:v>
                </c:pt>
                <c:pt idx="8" formatCode="0.0">
                  <c:v>28.8</c:v>
                </c:pt>
                <c:pt idx="9" formatCode="0.0">
                  <c:v>31.1</c:v>
                </c:pt>
                <c:pt idx="10" formatCode="0.0">
                  <c:v>29.5</c:v>
                </c:pt>
                <c:pt idx="11" formatCode="0.0">
                  <c:v>28.667660000000001</c:v>
                </c:pt>
              </c:numCache>
            </c:numRef>
          </c:val>
        </c:ser>
        <c:ser>
          <c:idx val="8"/>
          <c:order val="2"/>
          <c:tx>
            <c:strRef>
              <c:f>Sheet1!$C$29</c:f>
              <c:strCache>
                <c:ptCount val="1"/>
                <c:pt idx="0">
                  <c:v>Albania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Sheet1!$D$29:$O$29</c:f>
              <c:numCache>
                <c:formatCode>General</c:formatCode>
                <c:ptCount val="12"/>
                <c:pt idx="0">
                  <c:v>18.899999999999999</c:v>
                </c:pt>
                <c:pt idx="1">
                  <c:v>35.200000000000003</c:v>
                </c:pt>
                <c:pt idx="2">
                  <c:v>40.800000000000004</c:v>
                </c:pt>
                <c:pt idx="3">
                  <c:v>45.9</c:v>
                </c:pt>
                <c:pt idx="4">
                  <c:v>47.1</c:v>
                </c:pt>
                <c:pt idx="5" formatCode="0.0">
                  <c:v>93.3</c:v>
                </c:pt>
                <c:pt idx="6" formatCode="0.0">
                  <c:v>92.3</c:v>
                </c:pt>
                <c:pt idx="7" formatCode="0.0">
                  <c:v>90.5</c:v>
                </c:pt>
                <c:pt idx="8" formatCode="0.0">
                  <c:v>94.2</c:v>
                </c:pt>
                <c:pt idx="9" formatCode="0.0">
                  <c:v>93.6</c:v>
                </c:pt>
                <c:pt idx="10" formatCode="0.0">
                  <c:v>92.4</c:v>
                </c:pt>
                <c:pt idx="11" formatCode="0.0">
                  <c:v>92.417030000000025</c:v>
                </c:pt>
              </c:numCache>
            </c:numRef>
          </c:val>
        </c:ser>
        <c:ser>
          <c:idx val="9"/>
          <c:order val="3"/>
          <c:tx>
            <c:strRef>
              <c:f>Sheet1!$C$30</c:f>
              <c:strCache>
                <c:ptCount val="1"/>
                <c:pt idx="0">
                  <c:v>BiH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Sheet1!$D$30:$O$30</c:f>
              <c:numCache>
                <c:formatCode>General</c:formatCode>
                <c:ptCount val="12"/>
                <c:pt idx="0">
                  <c:v>3.8</c:v>
                </c:pt>
                <c:pt idx="1">
                  <c:v>21.6</c:v>
                </c:pt>
                <c:pt idx="2">
                  <c:v>65.3</c:v>
                </c:pt>
                <c:pt idx="3">
                  <c:v>76.7</c:v>
                </c:pt>
                <c:pt idx="4">
                  <c:v>79.7</c:v>
                </c:pt>
                <c:pt idx="5" formatCode="0.0">
                  <c:v>80.900000000000006</c:v>
                </c:pt>
                <c:pt idx="6" formatCode="0.0">
                  <c:v>90.9</c:v>
                </c:pt>
                <c:pt idx="7" formatCode="0.0">
                  <c:v>94</c:v>
                </c:pt>
                <c:pt idx="8" formatCode="0.0">
                  <c:v>93.8</c:v>
                </c:pt>
                <c:pt idx="9" formatCode="0.0">
                  <c:v>95</c:v>
                </c:pt>
                <c:pt idx="10" formatCode="0.0">
                  <c:v>94.5</c:v>
                </c:pt>
                <c:pt idx="11" formatCode="0.0">
                  <c:v>94.531680000000023</c:v>
                </c:pt>
              </c:numCache>
            </c:numRef>
          </c:val>
        </c:ser>
        <c:ser>
          <c:idx val="10"/>
          <c:order val="4"/>
          <c:tx>
            <c:strRef>
              <c:f>Sheet1!$C$31</c:f>
              <c:strCache>
                <c:ptCount val="1"/>
                <c:pt idx="0">
                  <c:v>Bulgaria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Sheet1!$D$31:$O$31</c:f>
              <c:numCache>
                <c:formatCode>General</c:formatCode>
                <c:ptCount val="12"/>
                <c:pt idx="0">
                  <c:v>42.8</c:v>
                </c:pt>
                <c:pt idx="1">
                  <c:v>75.3</c:v>
                </c:pt>
                <c:pt idx="2">
                  <c:v>72.7</c:v>
                </c:pt>
                <c:pt idx="3">
                  <c:v>75.2</c:v>
                </c:pt>
                <c:pt idx="4">
                  <c:v>82.7</c:v>
                </c:pt>
                <c:pt idx="5" formatCode="0.0">
                  <c:v>81.599999999999994</c:v>
                </c:pt>
                <c:pt idx="6" formatCode="0.0">
                  <c:v>74.5</c:v>
                </c:pt>
                <c:pt idx="7" formatCode="0.0">
                  <c:v>80.099999999999994</c:v>
                </c:pt>
                <c:pt idx="8" formatCode="0.0">
                  <c:v>82.3</c:v>
                </c:pt>
                <c:pt idx="9" formatCode="0.0">
                  <c:v>83.9</c:v>
                </c:pt>
                <c:pt idx="10" formatCode="0.0">
                  <c:v>84</c:v>
                </c:pt>
                <c:pt idx="11" formatCode="0.0">
                  <c:v>80.730410000000006</c:v>
                </c:pt>
              </c:numCache>
            </c:numRef>
          </c:val>
        </c:ser>
        <c:ser>
          <c:idx val="11"/>
          <c:order val="5"/>
          <c:tx>
            <c:strRef>
              <c:f>Sheet1!$C$32</c:f>
              <c:strCache>
                <c:ptCount val="1"/>
                <c:pt idx="0">
                  <c:v>Macedonia</c:v>
                </c:pt>
              </c:strCache>
            </c:strRef>
          </c:tx>
          <c:spPr>
            <a:ln>
              <a:solidFill>
                <a:srgbClr val="66FFFF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Sheet1!$D$32:$O$32</c:f>
              <c:numCache>
                <c:formatCode>General</c:formatCode>
                <c:ptCount val="12"/>
                <c:pt idx="0">
                  <c:v>11.5</c:v>
                </c:pt>
                <c:pt idx="1">
                  <c:v>53.4</c:v>
                </c:pt>
                <c:pt idx="2">
                  <c:v>51.1</c:v>
                </c:pt>
                <c:pt idx="3">
                  <c:v>44</c:v>
                </c:pt>
                <c:pt idx="4">
                  <c:v>47</c:v>
                </c:pt>
                <c:pt idx="5" formatCode="0.0">
                  <c:v>47.3</c:v>
                </c:pt>
                <c:pt idx="6" formatCode="0.0">
                  <c:v>51.3</c:v>
                </c:pt>
                <c:pt idx="7" formatCode="0.0">
                  <c:v>53.2</c:v>
                </c:pt>
                <c:pt idx="8" formatCode="0.0">
                  <c:v>85.9</c:v>
                </c:pt>
                <c:pt idx="9" formatCode="0.0">
                  <c:v>93.1</c:v>
                </c:pt>
                <c:pt idx="10" formatCode="0.0">
                  <c:v>93.3</c:v>
                </c:pt>
                <c:pt idx="11" formatCode="0.0">
                  <c:v>93.337379999999982</c:v>
                </c:pt>
              </c:numCache>
            </c:numRef>
          </c:val>
        </c:ser>
        <c:ser>
          <c:idx val="12"/>
          <c:order val="6"/>
          <c:tx>
            <c:strRef>
              <c:f>Sheet1!$C$33</c:f>
              <c:strCache>
                <c:ptCount val="1"/>
                <c:pt idx="0">
                  <c:v>Montenegro</c:v>
                </c:pt>
              </c:strCache>
            </c:strRef>
          </c:tx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Sheet1!$D$33:$O$33</c:f>
              <c:numCache>
                <c:formatCode>General</c:formatCode>
                <c:ptCount val="12"/>
                <c:pt idx="5" formatCode="0.0">
                  <c:v>31</c:v>
                </c:pt>
                <c:pt idx="6" formatCode="0.0">
                  <c:v>87.7</c:v>
                </c:pt>
                <c:pt idx="7" formatCode="0.0">
                  <c:v>91.9</c:v>
                </c:pt>
                <c:pt idx="8" formatCode="0.0">
                  <c:v>78.7</c:v>
                </c:pt>
                <c:pt idx="9" formatCode="0.0">
                  <c:v>84.6</c:v>
                </c:pt>
                <c:pt idx="10" formatCode="0.0">
                  <c:v>87.1</c:v>
                </c:pt>
                <c:pt idx="11" formatCode="0.0">
                  <c:v>88.402349999999998</c:v>
                </c:pt>
              </c:numCache>
            </c:numRef>
          </c:val>
        </c:ser>
        <c:ser>
          <c:idx val="13"/>
          <c:order val="7"/>
          <c:tx>
            <c:strRef>
              <c:f>Sheet1!$C$34</c:f>
              <c:strCache>
                <c:ptCount val="1"/>
                <c:pt idx="0">
                  <c:v>Romania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Sheet1!$D$34:$O$34</c:f>
              <c:numCache>
                <c:formatCode>General</c:formatCode>
                <c:ptCount val="12"/>
                <c:pt idx="0">
                  <c:v>43.6</c:v>
                </c:pt>
                <c:pt idx="1">
                  <c:v>46.7</c:v>
                </c:pt>
                <c:pt idx="2">
                  <c:v>51.4</c:v>
                </c:pt>
                <c:pt idx="3">
                  <c:v>52.9</c:v>
                </c:pt>
                <c:pt idx="4">
                  <c:v>54.8</c:v>
                </c:pt>
                <c:pt idx="5" formatCode="0.0">
                  <c:v>58.5</c:v>
                </c:pt>
                <c:pt idx="6" formatCode="0.0">
                  <c:v>59.2</c:v>
                </c:pt>
                <c:pt idx="7" formatCode="0.0">
                  <c:v>87.9</c:v>
                </c:pt>
                <c:pt idx="8" formatCode="0.0">
                  <c:v>87.3</c:v>
                </c:pt>
                <c:pt idx="9" formatCode="0.0">
                  <c:v>87.7</c:v>
                </c:pt>
                <c:pt idx="10" formatCode="0.0">
                  <c:v>84.3</c:v>
                </c:pt>
                <c:pt idx="11" formatCode="0.0">
                  <c:v>84.134789999999981</c:v>
                </c:pt>
              </c:numCache>
            </c:numRef>
          </c:val>
        </c:ser>
        <c:ser>
          <c:idx val="14"/>
          <c:order val="8"/>
          <c:tx>
            <c:strRef>
              <c:f>Sheet1!$C$35</c:f>
              <c:strCache>
                <c:ptCount val="1"/>
                <c:pt idx="0">
                  <c:v>Serbia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Pt>
            <c:idx val="5"/>
            <c:spPr>
              <a:ln>
                <a:solidFill>
                  <a:schemeClr val="tx1"/>
                </a:solidFill>
                <a:prstDash val="sysDot"/>
              </a:ln>
            </c:spPr>
          </c:dPt>
          <c:cat>
            <c:strRef>
              <c:f>Sheet1!$D$19:$O$19</c:f>
              <c:strCach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strCache>
            </c:strRef>
          </c:cat>
          <c:val>
            <c:numRef>
              <c:f>Sheet1!$D$35:$O$35</c:f>
              <c:numCache>
                <c:formatCode>General</c:formatCode>
                <c:ptCount val="12"/>
                <c:pt idx="0">
                  <c:v>0.4</c:v>
                </c:pt>
                <c:pt idx="1">
                  <c:v>0.5</c:v>
                </c:pt>
                <c:pt idx="2">
                  <c:v>13.2</c:v>
                </c:pt>
                <c:pt idx="3">
                  <c:v>27</c:v>
                </c:pt>
                <c:pt idx="4">
                  <c:v>38.4</c:v>
                </c:pt>
                <c:pt idx="5" formatCode="0.0">
                  <c:v>37.700000000000003</c:v>
                </c:pt>
                <c:pt idx="6" formatCode="0.0">
                  <c:v>66</c:v>
                </c:pt>
                <c:pt idx="7" formatCode="0.0">
                  <c:v>78.7</c:v>
                </c:pt>
                <c:pt idx="8" formatCode="0.0">
                  <c:v>75.5</c:v>
                </c:pt>
                <c:pt idx="9" formatCode="0.0">
                  <c:v>75.3</c:v>
                </c:pt>
                <c:pt idx="10" formatCode="0.0">
                  <c:v>75.3</c:v>
                </c:pt>
                <c:pt idx="11" formatCode="0.0">
                  <c:v>75.3</c:v>
                </c:pt>
              </c:numCache>
            </c:numRef>
          </c:val>
        </c:ser>
        <c:dLbls/>
        <c:marker val="1"/>
        <c:axId val="332218752"/>
        <c:axId val="332220288"/>
      </c:lineChart>
      <c:catAx>
        <c:axId val="332218752"/>
        <c:scaling>
          <c:orientation val="minMax"/>
        </c:scaling>
        <c:axPos val="b"/>
        <c:numFmt formatCode="General" sourceLinked="0"/>
        <c:tickLblPos val="nextTo"/>
        <c:crossAx val="332220288"/>
        <c:crosses val="autoZero"/>
        <c:auto val="1"/>
        <c:lblAlgn val="ctr"/>
        <c:lblOffset val="100"/>
        <c:tickLblSkip val="2"/>
      </c:catAx>
      <c:valAx>
        <c:axId val="332220288"/>
        <c:scaling>
          <c:orientation val="minMax"/>
          <c:max val="100"/>
          <c:min val="0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33221875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218856479051658"/>
          <c:y val="0.77705706542919295"/>
          <c:w val="0.71800624460095797"/>
          <c:h val="0.22253629966108524"/>
        </c:manualLayout>
      </c:layout>
    </c:legend>
    <c:plotVisOnly val="1"/>
    <c:dispBlanksAs val="gap"/>
  </c:chart>
  <c:txPr>
    <a:bodyPr/>
    <a:lstStyle/>
    <a:p>
      <a:pPr>
        <a:defRPr sz="1200"/>
      </a:pPr>
      <a:endParaRPr lang="sr-Latn-C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170074798222188E-2"/>
          <c:y val="0.13737037037037039"/>
          <c:w val="0.92705645836823591"/>
          <c:h val="0.6350425780110821"/>
        </c:manualLayout>
      </c:layout>
      <c:lineChart>
        <c:grouping val="standard"/>
        <c:ser>
          <c:idx val="0"/>
          <c:order val="0"/>
          <c:tx>
            <c:strRef>
              <c:f>Data!$A$2</c:f>
              <c:strCache>
                <c:ptCount val="1"/>
                <c:pt idx="0">
                  <c:v>Albanija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Data!$B$2:$K$2</c:f>
              <c:numCache>
                <c:formatCode>General</c:formatCode>
                <c:ptCount val="10"/>
                <c:pt idx="0">
                  <c:v>#N/A</c:v>
                </c:pt>
                <c:pt idx="1">
                  <c:v>2.2999999999999998</c:v>
                </c:pt>
                <c:pt idx="2">
                  <c:v>3.1</c:v>
                </c:pt>
                <c:pt idx="3">
                  <c:v>3.4</c:v>
                </c:pt>
                <c:pt idx="4">
                  <c:v>6.6</c:v>
                </c:pt>
                <c:pt idx="5">
                  <c:v>10.5</c:v>
                </c:pt>
                <c:pt idx="6">
                  <c:v>14</c:v>
                </c:pt>
                <c:pt idx="7">
                  <c:v>18.8</c:v>
                </c:pt>
                <c:pt idx="8">
                  <c:v>22.5</c:v>
                </c:pt>
                <c:pt idx="9">
                  <c:v>23.5</c:v>
                </c:pt>
              </c:numCache>
            </c:numRef>
          </c:val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Bosna i Hercegovina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Data!$B$3:$K$3</c:f>
              <c:numCache>
                <c:formatCode>General</c:formatCode>
                <c:ptCount val="10"/>
                <c:pt idx="0">
                  <c:v>6.1</c:v>
                </c:pt>
                <c:pt idx="1">
                  <c:v>5.3</c:v>
                </c:pt>
                <c:pt idx="2">
                  <c:v>4</c:v>
                </c:pt>
                <c:pt idx="3">
                  <c:v>3</c:v>
                </c:pt>
                <c:pt idx="4">
                  <c:v>3.1</c:v>
                </c:pt>
                <c:pt idx="5">
                  <c:v>5.9</c:v>
                </c:pt>
                <c:pt idx="6">
                  <c:v>11.4</c:v>
                </c:pt>
                <c:pt idx="7">
                  <c:v>11.8</c:v>
                </c:pt>
                <c:pt idx="8">
                  <c:v>13.5</c:v>
                </c:pt>
                <c:pt idx="9">
                  <c:v>15.1</c:v>
                </c:pt>
              </c:numCache>
            </c:numRef>
          </c:val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Hrvatska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Data!$B$4:$K$4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5.2</c:v>
                </c:pt>
                <c:pt idx="3">
                  <c:v>4.8</c:v>
                </c:pt>
                <c:pt idx="4">
                  <c:v>4.9000000000000004</c:v>
                </c:pt>
                <c:pt idx="5">
                  <c:v>7.7</c:v>
                </c:pt>
                <c:pt idx="6">
                  <c:v>11.1</c:v>
                </c:pt>
                <c:pt idx="7">
                  <c:v>12.3</c:v>
                </c:pt>
                <c:pt idx="8">
                  <c:v>13.8</c:v>
                </c:pt>
                <c:pt idx="9">
                  <c:v>15.4</c:v>
                </c:pt>
              </c:numCache>
            </c:numRef>
          </c:val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Makedonija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Data!$B$5:$K$5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11.2</c:v>
                </c:pt>
                <c:pt idx="3">
                  <c:v>7.5</c:v>
                </c:pt>
                <c:pt idx="4">
                  <c:v>6.7</c:v>
                </c:pt>
                <c:pt idx="5">
                  <c:v>8.9</c:v>
                </c:pt>
                <c:pt idx="6">
                  <c:v>9</c:v>
                </c:pt>
                <c:pt idx="7">
                  <c:v>9.5</c:v>
                </c:pt>
                <c:pt idx="8">
                  <c:v>10.1</c:v>
                </c:pt>
                <c:pt idx="9">
                  <c:v>10.9</c:v>
                </c:pt>
              </c:numCache>
            </c:numRef>
          </c:val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Crna Gora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Data!$B$6:$K$6</c:f>
              <c:numCache>
                <c:formatCode>General</c:formatCode>
                <c:ptCount val="10"/>
                <c:pt idx="0">
                  <c:v>#N/A</c:v>
                </c:pt>
                <c:pt idx="1">
                  <c:v>18.5</c:v>
                </c:pt>
                <c:pt idx="2">
                  <c:v>16.3</c:v>
                </c:pt>
                <c:pt idx="3">
                  <c:v>30</c:v>
                </c:pt>
                <c:pt idx="4">
                  <c:v>7.2</c:v>
                </c:pt>
                <c:pt idx="5">
                  <c:v>13.5</c:v>
                </c:pt>
                <c:pt idx="6">
                  <c:v>21</c:v>
                </c:pt>
                <c:pt idx="7">
                  <c:v>15.5</c:v>
                </c:pt>
                <c:pt idx="8">
                  <c:v>17.600000000000001</c:v>
                </c:pt>
              </c:numCache>
            </c:numRef>
          </c:val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Srbija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Data!$B$7:$K$7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8.6</c:v>
                </c:pt>
                <c:pt idx="4">
                  <c:v>11.3</c:v>
                </c:pt>
                <c:pt idx="5">
                  <c:v>15.7</c:v>
                </c:pt>
                <c:pt idx="6">
                  <c:v>16.899999999999999</c:v>
                </c:pt>
                <c:pt idx="7">
                  <c:v>20</c:v>
                </c:pt>
                <c:pt idx="8">
                  <c:v>18.600000000000001</c:v>
                </c:pt>
                <c:pt idx="9">
                  <c:v>20.6</c:v>
                </c:pt>
              </c:numCache>
            </c:numRef>
          </c:val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Slovenija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C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Data!$B$1:$K$1</c:f>
              <c:strCach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strCache>
            </c:strRef>
          </c:cat>
          <c:val>
            <c:numRef>
              <c:f>Data!$B$8:$K$8</c:f>
              <c:numCache>
                <c:formatCode>General</c:formatCode>
                <c:ptCount val="10"/>
                <c:pt idx="0">
                  <c:v>#N/A</c:v>
                </c:pt>
                <c:pt idx="1">
                  <c:v>#N/A</c:v>
                </c:pt>
                <c:pt idx="2">
                  <c:v>2.5</c:v>
                </c:pt>
                <c:pt idx="3">
                  <c:v>1.8</c:v>
                </c:pt>
                <c:pt idx="4">
                  <c:v>4.2</c:v>
                </c:pt>
                <c:pt idx="5">
                  <c:v>5.8</c:v>
                </c:pt>
                <c:pt idx="6">
                  <c:v>8.2000000000000011</c:v>
                </c:pt>
                <c:pt idx="7">
                  <c:v>11.8</c:v>
                </c:pt>
                <c:pt idx="8">
                  <c:v>15.2</c:v>
                </c:pt>
                <c:pt idx="9">
                  <c:v>18</c:v>
                </c:pt>
              </c:numCache>
            </c:numRef>
          </c:val>
        </c:ser>
        <c:dLbls/>
        <c:marker val="1"/>
        <c:axId val="84382080"/>
        <c:axId val="84383616"/>
      </c:lineChart>
      <c:catAx>
        <c:axId val="84382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CS"/>
          </a:p>
        </c:txPr>
        <c:crossAx val="84383616"/>
        <c:crosses val="autoZero"/>
        <c:auto val="1"/>
        <c:lblAlgn val="ctr"/>
        <c:lblOffset val="100"/>
      </c:catAx>
      <c:valAx>
        <c:axId val="843836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CS"/>
          </a:p>
        </c:txPr>
        <c:crossAx val="8438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CS"/>
        </a:p>
      </c:txPr>
    </c:legend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C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1275604561885336E-2"/>
          <c:y val="0.122941465788428"/>
          <c:w val="0.88122402181933657"/>
          <c:h val="0.66427522803929706"/>
        </c:manualLayout>
      </c:layout>
      <c:lineChart>
        <c:grouping val="standard"/>
        <c:ser>
          <c:idx val="0"/>
          <c:order val="0"/>
          <c:tx>
            <c:strRef>
              <c:f>Sheet1!$BG$8</c:f>
              <c:strCache>
                <c:ptCount val="1"/>
                <c:pt idx="0">
                  <c:v>Albania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Sheet1!$BG$9:$BG$47</c:f>
              <c:numCache>
                <c:formatCode>General</c:formatCode>
                <c:ptCount val="39"/>
                <c:pt idx="3">
                  <c:v>28.477729233305684</c:v>
                </c:pt>
                <c:pt idx="4">
                  <c:v>28.41672798532608</c:v>
                </c:pt>
                <c:pt idx="5">
                  <c:v>24.723555795855891</c:v>
                </c:pt>
                <c:pt idx="6">
                  <c:v>24.08805389870016</c:v>
                </c:pt>
                <c:pt idx="7">
                  <c:v>34.827897968879157</c:v>
                </c:pt>
                <c:pt idx="8">
                  <c:v>46.600404410312983</c:v>
                </c:pt>
                <c:pt idx="9">
                  <c:v>66.392277865208484</c:v>
                </c:pt>
                <c:pt idx="10">
                  <c:v>71.245989727613562</c:v>
                </c:pt>
                <c:pt idx="11">
                  <c:v>71.431606647246085</c:v>
                </c:pt>
                <c:pt idx="12">
                  <c:v>67.5865249221076</c:v>
                </c:pt>
                <c:pt idx="13">
                  <c:v>56.894294745045784</c:v>
                </c:pt>
                <c:pt idx="14">
                  <c:v>54.514350438475631</c:v>
                </c:pt>
                <c:pt idx="15">
                  <c:v>54.860468287492274</c:v>
                </c:pt>
                <c:pt idx="16">
                  <c:v>55.968158656081513</c:v>
                </c:pt>
                <c:pt idx="17">
                  <c:v>50.963898274539886</c:v>
                </c:pt>
                <c:pt idx="18">
                  <c:v>49.314910625599545</c:v>
                </c:pt>
                <c:pt idx="19">
                  <c:v>44.782330251318456</c:v>
                </c:pt>
                <c:pt idx="20">
                  <c:v>39.389713934521339</c:v>
                </c:pt>
                <c:pt idx="21">
                  <c:v>40.398650462772096</c:v>
                </c:pt>
                <c:pt idx="22">
                  <c:v>39.916690799200047</c:v>
                </c:pt>
                <c:pt idx="23">
                  <c:v>29.687823934114633</c:v>
                </c:pt>
                <c:pt idx="24">
                  <c:v>27.14921279779459</c:v>
                </c:pt>
                <c:pt idx="25">
                  <c:v>15.81182293952615</c:v>
                </c:pt>
                <c:pt idx="26">
                  <c:v>9.7722250451498809</c:v>
                </c:pt>
                <c:pt idx="27">
                  <c:v>7.1291873030404345</c:v>
                </c:pt>
                <c:pt idx="28">
                  <c:v>2.7243947588510813</c:v>
                </c:pt>
                <c:pt idx="29">
                  <c:v>4.9859899925581033</c:v>
                </c:pt>
                <c:pt idx="30">
                  <c:v>3.3917631721963346</c:v>
                </c:pt>
                <c:pt idx="31">
                  <c:v>7.0129377139053055</c:v>
                </c:pt>
                <c:pt idx="32">
                  <c:v>7.1625463101884561</c:v>
                </c:pt>
                <c:pt idx="33">
                  <c:v>7.3990662846729434</c:v>
                </c:pt>
                <c:pt idx="34">
                  <c:v>10.732603888416568</c:v>
                </c:pt>
                <c:pt idx="35">
                  <c:v>7.8622456401725458</c:v>
                </c:pt>
                <c:pt idx="36">
                  <c:v>7.7229713895920469</c:v>
                </c:pt>
                <c:pt idx="37">
                  <c:v>4.7600761992876324</c:v>
                </c:pt>
              </c:numCache>
            </c:numRef>
          </c:val>
        </c:ser>
        <c:ser>
          <c:idx val="1"/>
          <c:order val="1"/>
          <c:tx>
            <c:strRef>
              <c:f>Sheet1!$BH$8</c:f>
              <c:strCache>
                <c:ptCount val="1"/>
                <c:pt idx="0">
                  <c:v>BiH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Sheet1!$BH$9:$BH$47</c:f>
              <c:numCache>
                <c:formatCode>General</c:formatCode>
                <c:ptCount val="39"/>
                <c:pt idx="16">
                  <c:v>27.891086860434733</c:v>
                </c:pt>
                <c:pt idx="17">
                  <c:v>27.632610573612286</c:v>
                </c:pt>
                <c:pt idx="18">
                  <c:v>29.741838035112096</c:v>
                </c:pt>
                <c:pt idx="19">
                  <c:v>26.096434766268558</c:v>
                </c:pt>
                <c:pt idx="20">
                  <c:v>24.4321950424074</c:v>
                </c:pt>
                <c:pt idx="21">
                  <c:v>22.554457435426595</c:v>
                </c:pt>
                <c:pt idx="22">
                  <c:v>19.292485394324189</c:v>
                </c:pt>
                <c:pt idx="23">
                  <c:v>16.529643528974113</c:v>
                </c:pt>
                <c:pt idx="24">
                  <c:v>11.920949648816569</c:v>
                </c:pt>
                <c:pt idx="25">
                  <c:v>5.6219919955249793</c:v>
                </c:pt>
                <c:pt idx="26">
                  <c:v>8.6683281682382984E-2</c:v>
                </c:pt>
                <c:pt idx="27">
                  <c:v>-2.7045506271667819</c:v>
                </c:pt>
                <c:pt idx="28">
                  <c:v>-4.2847144510784245</c:v>
                </c:pt>
                <c:pt idx="29">
                  <c:v>-3.8240123442417087</c:v>
                </c:pt>
                <c:pt idx="30">
                  <c:v>-1.8875165519684181</c:v>
                </c:pt>
                <c:pt idx="31">
                  <c:v>-0.31139496521157894</c:v>
                </c:pt>
                <c:pt idx="32">
                  <c:v>0.19197713435677599</c:v>
                </c:pt>
                <c:pt idx="33">
                  <c:v>0.69278762676299266</c:v>
                </c:pt>
                <c:pt idx="34">
                  <c:v>1.4506559231413612</c:v>
                </c:pt>
                <c:pt idx="35">
                  <c:v>0.85228558360417506</c:v>
                </c:pt>
                <c:pt idx="36">
                  <c:v>0.60322732945685686</c:v>
                </c:pt>
                <c:pt idx="37">
                  <c:v>0.7607645945942636</c:v>
                </c:pt>
              </c:numCache>
            </c:numRef>
          </c:val>
        </c:ser>
        <c:ser>
          <c:idx val="2"/>
          <c:order val="2"/>
          <c:tx>
            <c:strRef>
              <c:f>Sheet1!$BI$8</c:f>
              <c:strCache>
                <c:ptCount val="1"/>
                <c:pt idx="0">
                  <c:v>Bulgaria            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Sheet1!$BI$9:$BI$47</c:f>
              <c:numCache>
                <c:formatCode>General</c:formatCode>
                <c:ptCount val="39"/>
                <c:pt idx="21">
                  <c:v>38.605214895975514</c:v>
                </c:pt>
                <c:pt idx="22">
                  <c:v>35.496316654343275</c:v>
                </c:pt>
                <c:pt idx="23">
                  <c:v>22.836627149117874</c:v>
                </c:pt>
                <c:pt idx="24">
                  <c:v>18.696034577451112</c:v>
                </c:pt>
                <c:pt idx="25">
                  <c:v>7.5421398774758748</c:v>
                </c:pt>
                <c:pt idx="26">
                  <c:v>4.6641781963903775</c:v>
                </c:pt>
                <c:pt idx="27">
                  <c:v>4.2688617619589877</c:v>
                </c:pt>
                <c:pt idx="28">
                  <c:v>2.1678756079860051</c:v>
                </c:pt>
                <c:pt idx="29">
                  <c:v>1.2852878204764886</c:v>
                </c:pt>
                <c:pt idx="30">
                  <c:v>-0.27817275001535791</c:v>
                </c:pt>
                <c:pt idx="31">
                  <c:v>-2.0169200039063213</c:v>
                </c:pt>
                <c:pt idx="32">
                  <c:v>-2.2043115780385327</c:v>
                </c:pt>
                <c:pt idx="33">
                  <c:v>-1.2553495207811241</c:v>
                </c:pt>
                <c:pt idx="34">
                  <c:v>-0.52866717979653977</c:v>
                </c:pt>
                <c:pt idx="35">
                  <c:v>0.77367909351183717</c:v>
                </c:pt>
                <c:pt idx="36">
                  <c:v>1.621391563499941</c:v>
                </c:pt>
                <c:pt idx="37">
                  <c:v>2.7150264929703098</c:v>
                </c:pt>
              </c:numCache>
            </c:numRef>
          </c:val>
        </c:ser>
        <c:ser>
          <c:idx val="3"/>
          <c:order val="3"/>
          <c:tx>
            <c:strRef>
              <c:f>Sheet1!$BJ$8</c:f>
              <c:strCache>
                <c:ptCount val="1"/>
                <c:pt idx="0">
                  <c:v>Croatia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Sheet1!$BJ$9:$BJ$47</c:f>
              <c:numCache>
                <c:formatCode>General</c:formatCode>
                <c:ptCount val="39"/>
                <c:pt idx="0">
                  <c:v>26.846647735853249</c:v>
                </c:pt>
                <c:pt idx="1">
                  <c:v>20.94729002018542</c:v>
                </c:pt>
                <c:pt idx="2">
                  <c:v>15.485218461762301</c:v>
                </c:pt>
                <c:pt idx="3">
                  <c:v>12.785253387471698</c:v>
                </c:pt>
                <c:pt idx="4">
                  <c:v>8.4650179386218145</c:v>
                </c:pt>
                <c:pt idx="5">
                  <c:v>9.9554043642372889</c:v>
                </c:pt>
                <c:pt idx="6">
                  <c:v>10.777106906935387</c:v>
                </c:pt>
                <c:pt idx="7">
                  <c:v>11.737091796671802</c:v>
                </c:pt>
                <c:pt idx="8">
                  <c:v>10.000184690900324</c:v>
                </c:pt>
                <c:pt idx="9">
                  <c:v>11.376840912629852</c:v>
                </c:pt>
                <c:pt idx="10">
                  <c:v>13.341868878822581</c:v>
                </c:pt>
                <c:pt idx="11">
                  <c:v>13.302121837177404</c:v>
                </c:pt>
                <c:pt idx="12">
                  <c:v>18.74493961537857</c:v>
                </c:pt>
                <c:pt idx="13">
                  <c:v>19.333268217209195</c:v>
                </c:pt>
                <c:pt idx="14">
                  <c:v>19.174615901012245</c:v>
                </c:pt>
                <c:pt idx="15">
                  <c:v>20.693368972856391</c:v>
                </c:pt>
                <c:pt idx="16">
                  <c:v>20.765114057244528</c:v>
                </c:pt>
                <c:pt idx="17">
                  <c:v>19.122012808499786</c:v>
                </c:pt>
                <c:pt idx="18">
                  <c:v>14.52524569982412</c:v>
                </c:pt>
                <c:pt idx="19">
                  <c:v>10.068306032352639</c:v>
                </c:pt>
                <c:pt idx="20">
                  <c:v>6.3625289981352333</c:v>
                </c:pt>
                <c:pt idx="21">
                  <c:v>3.7767961221959192</c:v>
                </c:pt>
                <c:pt idx="22">
                  <c:v>3.5908354377467377</c:v>
                </c:pt>
                <c:pt idx="23">
                  <c:v>6.0211252041627565</c:v>
                </c:pt>
                <c:pt idx="24">
                  <c:v>5.3921399121426505</c:v>
                </c:pt>
                <c:pt idx="25">
                  <c:v>1.9491357545023931</c:v>
                </c:pt>
                <c:pt idx="26">
                  <c:v>0.66078216378011234</c:v>
                </c:pt>
                <c:pt idx="27">
                  <c:v>-2.2137076032680909</c:v>
                </c:pt>
                <c:pt idx="28">
                  <c:v>-1.3023161206698441</c:v>
                </c:pt>
                <c:pt idx="29">
                  <c:v>2.4468137138196067</c:v>
                </c:pt>
                <c:pt idx="30">
                  <c:v>4.2539067463298608</c:v>
                </c:pt>
                <c:pt idx="31">
                  <c:v>5.3408214581996853</c:v>
                </c:pt>
                <c:pt idx="32">
                  <c:v>3.8201033183917312</c:v>
                </c:pt>
                <c:pt idx="33">
                  <c:v>4.176604168709261</c:v>
                </c:pt>
                <c:pt idx="34">
                  <c:v>4.6546042709685667</c:v>
                </c:pt>
                <c:pt idx="35">
                  <c:v>3.0426346397239987</c:v>
                </c:pt>
                <c:pt idx="36">
                  <c:v>3.4533594047721863</c:v>
                </c:pt>
                <c:pt idx="37">
                  <c:v>-3.3174563229784777</c:v>
                </c:pt>
              </c:numCache>
            </c:numRef>
          </c:val>
        </c:ser>
        <c:ser>
          <c:idx val="4"/>
          <c:order val="4"/>
          <c:tx>
            <c:strRef>
              <c:f>Sheet1!$BK$8</c:f>
              <c:strCache>
                <c:ptCount val="1"/>
                <c:pt idx="0">
                  <c:v>Macedonia</c:v>
                </c:pt>
              </c:strCache>
            </c:strRef>
          </c:tx>
          <c:spPr>
            <a:ln>
              <a:solidFill>
                <a:srgbClr val="66FFFF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Sheet1!$BK$9:$BK$47</c:f>
              <c:numCache>
                <c:formatCode>General</c:formatCode>
                <c:ptCount val="39"/>
                <c:pt idx="4">
                  <c:v>19.834262901085367</c:v>
                </c:pt>
                <c:pt idx="5">
                  <c:v>23.409450294625774</c:v>
                </c:pt>
                <c:pt idx="6">
                  <c:v>25.129622922668602</c:v>
                </c:pt>
                <c:pt idx="7">
                  <c:v>24.098084535838609</c:v>
                </c:pt>
                <c:pt idx="8">
                  <c:v>25.985630509601457</c:v>
                </c:pt>
                <c:pt idx="9">
                  <c:v>23.954367689153475</c:v>
                </c:pt>
                <c:pt idx="10">
                  <c:v>21.820681898413184</c:v>
                </c:pt>
                <c:pt idx="11">
                  <c:v>20.360017835374947</c:v>
                </c:pt>
                <c:pt idx="12">
                  <c:v>18.818456452397925</c:v>
                </c:pt>
                <c:pt idx="13">
                  <c:v>22.864951943660358</c:v>
                </c:pt>
                <c:pt idx="14">
                  <c:v>21.296940922419193</c:v>
                </c:pt>
                <c:pt idx="15">
                  <c:v>27.632746049778699</c:v>
                </c:pt>
                <c:pt idx="16">
                  <c:v>30.717346028621627</c:v>
                </c:pt>
                <c:pt idx="17">
                  <c:v>31.108800658631491</c:v>
                </c:pt>
                <c:pt idx="18">
                  <c:v>38.582981495952886</c:v>
                </c:pt>
                <c:pt idx="19">
                  <c:v>34.517706308719696</c:v>
                </c:pt>
                <c:pt idx="20">
                  <c:v>33.013092136435212</c:v>
                </c:pt>
                <c:pt idx="21">
                  <c:v>32.455637969994164</c:v>
                </c:pt>
                <c:pt idx="22">
                  <c:v>30.372474857771039</c:v>
                </c:pt>
                <c:pt idx="23">
                  <c:v>28.299836694454491</c:v>
                </c:pt>
                <c:pt idx="24">
                  <c:v>23.609517871291526</c:v>
                </c:pt>
                <c:pt idx="25">
                  <c:v>14.162309348206312</c:v>
                </c:pt>
                <c:pt idx="26">
                  <c:v>7.2635832094160655</c:v>
                </c:pt>
                <c:pt idx="27">
                  <c:v>5.1553332662781655</c:v>
                </c:pt>
                <c:pt idx="28">
                  <c:v>2.5766620273500767</c:v>
                </c:pt>
                <c:pt idx="29">
                  <c:v>5.2571703083448273</c:v>
                </c:pt>
                <c:pt idx="30">
                  <c:v>6.0247084174163446</c:v>
                </c:pt>
                <c:pt idx="31">
                  <c:v>4.2755205908588181</c:v>
                </c:pt>
                <c:pt idx="32">
                  <c:v>4.2160780555100734</c:v>
                </c:pt>
                <c:pt idx="33">
                  <c:v>3.9386559376929569</c:v>
                </c:pt>
                <c:pt idx="34">
                  <c:v>4.3674554276563526</c:v>
                </c:pt>
                <c:pt idx="35">
                  <c:v>5.1555628538989255</c:v>
                </c:pt>
                <c:pt idx="36">
                  <c:v>5.4900885577439285</c:v>
                </c:pt>
                <c:pt idx="37">
                  <c:v>5.1478226794884678</c:v>
                </c:pt>
                <c:pt idx="38">
                  <c:v>2.6381919838144512</c:v>
                </c:pt>
              </c:numCache>
            </c:numRef>
          </c:val>
        </c:ser>
        <c:ser>
          <c:idx val="6"/>
          <c:order val="5"/>
          <c:tx>
            <c:strRef>
              <c:f>Sheet1!$BM$8</c:f>
              <c:strCache>
                <c:ptCount val="1"/>
                <c:pt idx="0">
                  <c:v>Romania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Sheet1!$BM$9:$BM$47</c:f>
              <c:numCache>
                <c:formatCode>General</c:formatCode>
                <c:ptCount val="39"/>
                <c:pt idx="0">
                  <c:v>34.466983109411785</c:v>
                </c:pt>
                <c:pt idx="1">
                  <c:v>36.997319533264296</c:v>
                </c:pt>
                <c:pt idx="2">
                  <c:v>50.838723910464651</c:v>
                </c:pt>
                <c:pt idx="3">
                  <c:v>54.668335112265765</c:v>
                </c:pt>
                <c:pt idx="4">
                  <c:v>51.582922242732103</c:v>
                </c:pt>
                <c:pt idx="5">
                  <c:v>44.943100618999431</c:v>
                </c:pt>
                <c:pt idx="6">
                  <c:v>39.274927188210022</c:v>
                </c:pt>
                <c:pt idx="7">
                  <c:v>25.470943799472352</c:v>
                </c:pt>
                <c:pt idx="8">
                  <c:v>22.422620208701254</c:v>
                </c:pt>
                <c:pt idx="9">
                  <c:v>27.692019485659799</c:v>
                </c:pt>
                <c:pt idx="10">
                  <c:v>29.15313550609639</c:v>
                </c:pt>
                <c:pt idx="11">
                  <c:v>37.318640903293868</c:v>
                </c:pt>
                <c:pt idx="12">
                  <c:v>43.281205059015413</c:v>
                </c:pt>
                <c:pt idx="13">
                  <c:v>49.192621173537347</c:v>
                </c:pt>
                <c:pt idx="14">
                  <c:v>49.577439537309054</c:v>
                </c:pt>
                <c:pt idx="15">
                  <c:v>49.696209003802196</c:v>
                </c:pt>
                <c:pt idx="16">
                  <c:v>48.884843964508946</c:v>
                </c:pt>
                <c:pt idx="17">
                  <c:v>40.482952624130213</c:v>
                </c:pt>
                <c:pt idx="18">
                  <c:v>47.872476954604736</c:v>
                </c:pt>
                <c:pt idx="19">
                  <c:v>53.714202178441596</c:v>
                </c:pt>
                <c:pt idx="20">
                  <c:v>58.374699048938979</c:v>
                </c:pt>
                <c:pt idx="21">
                  <c:v>54.862432060342194</c:v>
                </c:pt>
                <c:pt idx="22">
                  <c:v>42.336142642880631</c:v>
                </c:pt>
                <c:pt idx="23">
                  <c:v>26.849601126951015</c:v>
                </c:pt>
                <c:pt idx="24">
                  <c:v>16.325550574907822</c:v>
                </c:pt>
                <c:pt idx="25">
                  <c:v>5.0690773240016433</c:v>
                </c:pt>
                <c:pt idx="26">
                  <c:v>-2.5460876680656952</c:v>
                </c:pt>
                <c:pt idx="27">
                  <c:v>-3.6400664709533999</c:v>
                </c:pt>
                <c:pt idx="28">
                  <c:v>-6.2168852290661345</c:v>
                </c:pt>
                <c:pt idx="29">
                  <c:v>2.0833972351577739</c:v>
                </c:pt>
                <c:pt idx="30">
                  <c:v>-2.9628112879807418</c:v>
                </c:pt>
                <c:pt idx="31">
                  <c:v>-3.1494472937174436</c:v>
                </c:pt>
                <c:pt idx="32">
                  <c:v>-5.2518492604728424</c:v>
                </c:pt>
                <c:pt idx="33">
                  <c:v>-6.8822216516203127</c:v>
                </c:pt>
                <c:pt idx="34">
                  <c:v>2.3092594760505127</c:v>
                </c:pt>
                <c:pt idx="35">
                  <c:v>3.1881356576109621</c:v>
                </c:pt>
                <c:pt idx="36">
                  <c:v>7.4561118186408066</c:v>
                </c:pt>
                <c:pt idx="37">
                  <c:v>4.4146527125810424</c:v>
                </c:pt>
                <c:pt idx="38">
                  <c:v>0.15663545193251593</c:v>
                </c:pt>
              </c:numCache>
            </c:numRef>
          </c:val>
        </c:ser>
        <c:ser>
          <c:idx val="7"/>
          <c:order val="6"/>
          <c:tx>
            <c:strRef>
              <c:f>Sheet1!$BN$8</c:f>
              <c:strCache>
                <c:ptCount val="1"/>
                <c:pt idx="0">
                  <c:v>Serbia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Sheet1!$BN$9:$BN$47</c:f>
              <c:numCache>
                <c:formatCode>General</c:formatCode>
                <c:ptCount val="39"/>
                <c:pt idx="8">
                  <c:v>38.864705631897706</c:v>
                </c:pt>
                <c:pt idx="9">
                  <c:v>31.421548893913489</c:v>
                </c:pt>
                <c:pt idx="10">
                  <c:v>35.054038079169295</c:v>
                </c:pt>
                <c:pt idx="11">
                  <c:v>35.497428824329361</c:v>
                </c:pt>
                <c:pt idx="12">
                  <c:v>31.494879359239278</c:v>
                </c:pt>
                <c:pt idx="13">
                  <c:v>31.31315787209185</c:v>
                </c:pt>
                <c:pt idx="14">
                  <c:v>22.053853761998983</c:v>
                </c:pt>
                <c:pt idx="15">
                  <c:v>9.5672922937331322</c:v>
                </c:pt>
                <c:pt idx="16">
                  <c:v>15.8869911532628</c:v>
                </c:pt>
                <c:pt idx="17">
                  <c:v>19.366620963223138</c:v>
                </c:pt>
                <c:pt idx="18">
                  <c:v>22.348503174295889</c:v>
                </c:pt>
                <c:pt idx="19">
                  <c:v>28.918875687028631</c:v>
                </c:pt>
                <c:pt idx="20">
                  <c:v>26.038936363142767</c:v>
                </c:pt>
                <c:pt idx="21">
                  <c:v>17.532683967469186</c:v>
                </c:pt>
                <c:pt idx="22">
                  <c:v>19.183927735662778</c:v>
                </c:pt>
                <c:pt idx="23">
                  <c:v>24.438362836151075</c:v>
                </c:pt>
                <c:pt idx="24">
                  <c:v>23.814976873535286</c:v>
                </c:pt>
                <c:pt idx="25">
                  <c:v>19.245130525427221</c:v>
                </c:pt>
                <c:pt idx="26">
                  <c:v>14.628792025083568</c:v>
                </c:pt>
                <c:pt idx="27">
                  <c:v>10.389586720591184</c:v>
                </c:pt>
                <c:pt idx="28">
                  <c:v>10.0316518159088</c:v>
                </c:pt>
                <c:pt idx="29">
                  <c:v>20.846511246249289</c:v>
                </c:pt>
                <c:pt idx="30">
                  <c:v>20.614711805295595</c:v>
                </c:pt>
                <c:pt idx="31">
                  <c:v>17.299366026142053</c:v>
                </c:pt>
                <c:pt idx="32">
                  <c:v>6.8122481497378828</c:v>
                </c:pt>
                <c:pt idx="33">
                  <c:v>-1.781477233491046</c:v>
                </c:pt>
                <c:pt idx="34">
                  <c:v>-2.2822117961733253</c:v>
                </c:pt>
                <c:pt idx="35">
                  <c:v>0.1117754271284781</c:v>
                </c:pt>
                <c:pt idx="36">
                  <c:v>9.7733224864642239</c:v>
                </c:pt>
                <c:pt idx="37">
                  <c:v>9.9111068834188956</c:v>
                </c:pt>
                <c:pt idx="38">
                  <c:v>8.5105735489808279</c:v>
                </c:pt>
              </c:numCache>
            </c:numRef>
          </c:val>
        </c:ser>
        <c:ser>
          <c:idx val="8"/>
          <c:order val="7"/>
          <c:tx>
            <c:strRef>
              <c:f>Sheet1!$BO$8</c:f>
              <c:strCache>
                <c:ptCount val="1"/>
                <c:pt idx="0">
                  <c:v>Slovenia</c:v>
                </c:pt>
              </c:strCache>
            </c:strRef>
          </c:tx>
          <c:spPr>
            <a:ln>
              <a:solidFill>
                <a:schemeClr val="accent6">
                  <a:lumMod val="20000"/>
                  <a:lumOff val="80000"/>
                </a:schemeClr>
              </a:solidFill>
            </a:ln>
          </c:spPr>
          <c:marker>
            <c:symbol val="none"/>
          </c:marker>
          <c:cat>
            <c:numRef>
              <c:f>Sheet1!$BF$9:$BF$47</c:f>
              <c:numCache>
                <c:formatCode>General</c:formatCode>
                <c:ptCount val="39"/>
                <c:pt idx="0">
                  <c:v>2003</c:v>
                </c:pt>
                <c:pt idx="4">
                  <c:v>2004</c:v>
                </c:pt>
                <c:pt idx="8">
                  <c:v>2005</c:v>
                </c:pt>
                <c:pt idx="12">
                  <c:v>2006</c:v>
                </c:pt>
                <c:pt idx="16">
                  <c:v>2007</c:v>
                </c:pt>
                <c:pt idx="20">
                  <c:v>2008</c:v>
                </c:pt>
                <c:pt idx="24">
                  <c:v>2009</c:v>
                </c:pt>
                <c:pt idx="28">
                  <c:v>2010</c:v>
                </c:pt>
                <c:pt idx="32">
                  <c:v>2011</c:v>
                </c:pt>
                <c:pt idx="36">
                  <c:v>2012</c:v>
                </c:pt>
              </c:numCache>
            </c:numRef>
          </c:cat>
          <c:val>
            <c:numRef>
              <c:f>Sheet1!$BO$9:$BO$47</c:f>
              <c:numCache>
                <c:formatCode>General</c:formatCode>
                <c:ptCount val="39"/>
                <c:pt idx="0">
                  <c:v>12.01282175732463</c:v>
                </c:pt>
                <c:pt idx="1">
                  <c:v>11.87920826293905</c:v>
                </c:pt>
                <c:pt idx="2">
                  <c:v>11.250969121773768</c:v>
                </c:pt>
                <c:pt idx="3">
                  <c:v>11.15590374958302</c:v>
                </c:pt>
                <c:pt idx="4">
                  <c:v>14.86636066231469</c:v>
                </c:pt>
                <c:pt idx="5">
                  <c:v>17.155079053596324</c:v>
                </c:pt>
                <c:pt idx="6">
                  <c:v>19.484358129418272</c:v>
                </c:pt>
                <c:pt idx="7">
                  <c:v>21.725811340938719</c:v>
                </c:pt>
                <c:pt idx="8">
                  <c:v>22.231147151270491</c:v>
                </c:pt>
                <c:pt idx="9">
                  <c:v>22.439011915919949</c:v>
                </c:pt>
                <c:pt idx="10">
                  <c:v>22.006074546026966</c:v>
                </c:pt>
                <c:pt idx="11">
                  <c:v>21.88041928756607</c:v>
                </c:pt>
                <c:pt idx="12">
                  <c:v>22.800947977584126</c:v>
                </c:pt>
                <c:pt idx="13">
                  <c:v>22.550524003160429</c:v>
                </c:pt>
                <c:pt idx="14">
                  <c:v>23.411424585631089</c:v>
                </c:pt>
                <c:pt idx="15">
                  <c:v>24.214578659184635</c:v>
                </c:pt>
                <c:pt idx="16">
                  <c:v>26.047440265120848</c:v>
                </c:pt>
                <c:pt idx="17">
                  <c:v>27.145723217182645</c:v>
                </c:pt>
                <c:pt idx="18">
                  <c:v>28.105851499517598</c:v>
                </c:pt>
                <c:pt idx="19">
                  <c:v>27.678275072853531</c:v>
                </c:pt>
                <c:pt idx="20">
                  <c:v>21.500122345737825</c:v>
                </c:pt>
                <c:pt idx="21">
                  <c:v>17.154604167751035</c:v>
                </c:pt>
                <c:pt idx="22">
                  <c:v>13.904957744901548</c:v>
                </c:pt>
                <c:pt idx="23">
                  <c:v>13.407684907598322</c:v>
                </c:pt>
                <c:pt idx="24">
                  <c:v>11.119281551294165</c:v>
                </c:pt>
                <c:pt idx="25">
                  <c:v>8.7180811305543919</c:v>
                </c:pt>
                <c:pt idx="26">
                  <c:v>6.4054348954746434</c:v>
                </c:pt>
                <c:pt idx="27">
                  <c:v>2.028874418041795</c:v>
                </c:pt>
                <c:pt idx="28">
                  <c:v>1.4324032802017539</c:v>
                </c:pt>
                <c:pt idx="29">
                  <c:v>0.44640794902048242</c:v>
                </c:pt>
                <c:pt idx="30">
                  <c:v>8.857769236540565E-2</c:v>
                </c:pt>
                <c:pt idx="31">
                  <c:v>0.18783267151600574</c:v>
                </c:pt>
                <c:pt idx="32">
                  <c:v>-0.9551628075027736</c:v>
                </c:pt>
                <c:pt idx="33">
                  <c:v>-2.1016753934850767</c:v>
                </c:pt>
                <c:pt idx="34">
                  <c:v>-2.7830353032904012</c:v>
                </c:pt>
                <c:pt idx="35">
                  <c:v>-5.0666968056154076</c:v>
                </c:pt>
              </c:numCache>
            </c:numRef>
          </c:val>
        </c:ser>
        <c:dLbls/>
        <c:marker val="1"/>
        <c:axId val="350056448"/>
        <c:axId val="350059136"/>
      </c:lineChart>
      <c:catAx>
        <c:axId val="350056448"/>
        <c:scaling>
          <c:orientation val="minMax"/>
        </c:scaling>
        <c:axPos val="b"/>
        <c:numFmt formatCode="General" sourceLinked="1"/>
        <c:tickLblPos val="low"/>
        <c:crossAx val="350059136"/>
        <c:crosses val="autoZero"/>
        <c:auto val="1"/>
        <c:lblAlgn val="ctr"/>
        <c:lblOffset val="100"/>
      </c:catAx>
      <c:valAx>
        <c:axId val="350059136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3500564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/>
      </a:pPr>
      <a:endParaRPr lang="sr-Latn-C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818379320232"/>
          <c:y val="8.6830333708287133E-2"/>
          <c:w val="0.8318722292066425"/>
          <c:h val="0.66986614173228032"/>
        </c:manualLayout>
      </c:layout>
      <c:barChart>
        <c:barDir val="col"/>
        <c:grouping val="stacked"/>
        <c:ser>
          <c:idx val="0"/>
          <c:order val="0"/>
          <c:tx>
            <c:strRef>
              <c:f>Chart_data!$J$195</c:f>
              <c:strCache>
                <c:ptCount val="1"/>
                <c:pt idx="0">
                  <c:v>2011 Q3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Chart_data!$I$196:$I$211</c:f>
              <c:strCache>
                <c:ptCount val="16"/>
                <c:pt idx="0">
                  <c:v> Slovenia</c:v>
                </c:pt>
                <c:pt idx="1">
                  <c:v> Montenegro</c:v>
                </c:pt>
                <c:pt idx="2">
                  <c:v> BiH</c:v>
                </c:pt>
                <c:pt idx="3">
                  <c:v> Bulgaria</c:v>
                </c:pt>
                <c:pt idx="4">
                  <c:v> Croatia</c:v>
                </c:pt>
                <c:pt idx="5">
                  <c:v> Serbia</c:v>
                </c:pt>
                <c:pt idx="6">
                  <c:v> Romania</c:v>
                </c:pt>
                <c:pt idx="7">
                  <c:v> Albania</c:v>
                </c:pt>
                <c:pt idx="8">
                  <c:v> Macedonia</c:v>
                </c:pt>
                <c:pt idx="10">
                  <c:v> Hungary</c:v>
                </c:pt>
                <c:pt idx="11">
                  <c:v> Lithuania</c:v>
                </c:pt>
                <c:pt idx="12">
                  <c:v> Latvia</c:v>
                </c:pt>
                <c:pt idx="13">
                  <c:v> Poland</c:v>
                </c:pt>
                <c:pt idx="14">
                  <c:v> Czech Rep.</c:v>
                </c:pt>
                <c:pt idx="15">
                  <c:v> Slovakia</c:v>
                </c:pt>
              </c:strCache>
            </c:strRef>
          </c:cat>
          <c:val>
            <c:numRef>
              <c:f>Chart_data!$J$196:$J$211</c:f>
              <c:numCache>
                <c:formatCode>General</c:formatCode>
                <c:ptCount val="16"/>
                <c:pt idx="0">
                  <c:v>-1.1134029787948521</c:v>
                </c:pt>
                <c:pt idx="1">
                  <c:v>-0.46754532376875357</c:v>
                </c:pt>
                <c:pt idx="2">
                  <c:v>-0.20079097913383664</c:v>
                </c:pt>
                <c:pt idx="3">
                  <c:v>-1.6618806038806766</c:v>
                </c:pt>
                <c:pt idx="4">
                  <c:v>-1.9459220059587063</c:v>
                </c:pt>
                <c:pt idx="5">
                  <c:v>-0.29866963415831493</c:v>
                </c:pt>
                <c:pt idx="6">
                  <c:v>-0.51014164003121854</c:v>
                </c:pt>
                <c:pt idx="7">
                  <c:v>-0.28589498772506172</c:v>
                </c:pt>
                <c:pt idx="8">
                  <c:v>-1.1934303876103398</c:v>
                </c:pt>
                <c:pt idx="10">
                  <c:v>-3.4857255227888531</c:v>
                </c:pt>
                <c:pt idx="11">
                  <c:v>1.7531276060765184</c:v>
                </c:pt>
                <c:pt idx="12">
                  <c:v>1.5130579653302441</c:v>
                </c:pt>
                <c:pt idx="13">
                  <c:v>-1.5196983505001138</c:v>
                </c:pt>
                <c:pt idx="14">
                  <c:v>0.70308318464813691</c:v>
                </c:pt>
                <c:pt idx="15">
                  <c:v>3.5842674834217667</c:v>
                </c:pt>
              </c:numCache>
            </c:numRef>
          </c:val>
        </c:ser>
        <c:ser>
          <c:idx val="1"/>
          <c:order val="1"/>
          <c:tx>
            <c:strRef>
              <c:f>Chart_data!$K$195</c:f>
              <c:strCache>
                <c:ptCount val="1"/>
                <c:pt idx="0">
                  <c:v>2011 Q4</c:v>
                </c:pt>
              </c:strCache>
            </c:strRef>
          </c:tx>
          <c:spPr>
            <a:solidFill>
              <a:srgbClr val="336699"/>
            </a:solidFill>
          </c:spPr>
          <c:cat>
            <c:strRef>
              <c:f>Chart_data!$I$196:$I$211</c:f>
              <c:strCache>
                <c:ptCount val="16"/>
                <c:pt idx="0">
                  <c:v> Slovenia</c:v>
                </c:pt>
                <c:pt idx="1">
                  <c:v> Montenegro</c:v>
                </c:pt>
                <c:pt idx="2">
                  <c:v> BiH</c:v>
                </c:pt>
                <c:pt idx="3">
                  <c:v> Bulgaria</c:v>
                </c:pt>
                <c:pt idx="4">
                  <c:v> Croatia</c:v>
                </c:pt>
                <c:pt idx="5">
                  <c:v> Serbia</c:v>
                </c:pt>
                <c:pt idx="6">
                  <c:v> Romania</c:v>
                </c:pt>
                <c:pt idx="7">
                  <c:v> Albania</c:v>
                </c:pt>
                <c:pt idx="8">
                  <c:v> Macedonia</c:v>
                </c:pt>
                <c:pt idx="10">
                  <c:v> Hungary</c:v>
                </c:pt>
                <c:pt idx="11">
                  <c:v> Lithuania</c:v>
                </c:pt>
                <c:pt idx="12">
                  <c:v> Latvia</c:v>
                </c:pt>
                <c:pt idx="13">
                  <c:v> Poland</c:v>
                </c:pt>
                <c:pt idx="14">
                  <c:v> Czech Rep.</c:v>
                </c:pt>
                <c:pt idx="15">
                  <c:v> Slovakia</c:v>
                </c:pt>
              </c:strCache>
            </c:strRef>
          </c:cat>
          <c:val>
            <c:numRef>
              <c:f>Chart_data!$K$196:$K$211</c:f>
              <c:numCache>
                <c:formatCode>General</c:formatCode>
                <c:ptCount val="16"/>
                <c:pt idx="0">
                  <c:v>-3.0565258019406558</c:v>
                </c:pt>
                <c:pt idx="1">
                  <c:v>-4.8858486333834774</c:v>
                </c:pt>
                <c:pt idx="2">
                  <c:v>-2.0423311020470361</c:v>
                </c:pt>
                <c:pt idx="3">
                  <c:v>-0.90970241586833267</c:v>
                </c:pt>
                <c:pt idx="4">
                  <c:v>0.45453373539018826</c:v>
                </c:pt>
                <c:pt idx="5">
                  <c:v>-6.2512249009879881E-2</c:v>
                </c:pt>
                <c:pt idx="6">
                  <c:v>-0.48117460684332602</c:v>
                </c:pt>
                <c:pt idx="7">
                  <c:v>-7.9415274368072122E-3</c:v>
                </c:pt>
                <c:pt idx="8">
                  <c:v>1.8597623540261128</c:v>
                </c:pt>
                <c:pt idx="10">
                  <c:v>-2.6877790841283602</c:v>
                </c:pt>
                <c:pt idx="11">
                  <c:v>-2.5684261970744688</c:v>
                </c:pt>
                <c:pt idx="12">
                  <c:v>-3.5571410819542608</c:v>
                </c:pt>
                <c:pt idx="13">
                  <c:v>-0.85134141189142665</c:v>
                </c:pt>
                <c:pt idx="14">
                  <c:v>-0.59674670851695921</c:v>
                </c:pt>
                <c:pt idx="15">
                  <c:v>-3.0300756388325061</c:v>
                </c:pt>
              </c:numCache>
            </c:numRef>
          </c:val>
        </c:ser>
        <c:ser>
          <c:idx val="2"/>
          <c:order val="2"/>
          <c:tx>
            <c:strRef>
              <c:f>Chart_data!$L$195</c:f>
              <c:strCache>
                <c:ptCount val="1"/>
                <c:pt idx="0">
                  <c:v>2012 Q1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Chart_data!$I$196:$I$211</c:f>
              <c:strCache>
                <c:ptCount val="16"/>
                <c:pt idx="0">
                  <c:v> Slovenia</c:v>
                </c:pt>
                <c:pt idx="1">
                  <c:v> Montenegro</c:v>
                </c:pt>
                <c:pt idx="2">
                  <c:v> BiH</c:v>
                </c:pt>
                <c:pt idx="3">
                  <c:v> Bulgaria</c:v>
                </c:pt>
                <c:pt idx="4">
                  <c:v> Croatia</c:v>
                </c:pt>
                <c:pt idx="5">
                  <c:v> Serbia</c:v>
                </c:pt>
                <c:pt idx="6">
                  <c:v> Romania</c:v>
                </c:pt>
                <c:pt idx="7">
                  <c:v> Albania</c:v>
                </c:pt>
                <c:pt idx="8">
                  <c:v> Macedonia</c:v>
                </c:pt>
                <c:pt idx="10">
                  <c:v> Hungary</c:v>
                </c:pt>
                <c:pt idx="11">
                  <c:v> Lithuania</c:v>
                </c:pt>
                <c:pt idx="12">
                  <c:v> Latvia</c:v>
                </c:pt>
                <c:pt idx="13">
                  <c:v> Poland</c:v>
                </c:pt>
                <c:pt idx="14">
                  <c:v> Czech Rep.</c:v>
                </c:pt>
                <c:pt idx="15">
                  <c:v> Slovakia</c:v>
                </c:pt>
              </c:strCache>
            </c:strRef>
          </c:cat>
          <c:val>
            <c:numRef>
              <c:f>Chart_data!$L$196:$L$211</c:f>
              <c:numCache>
                <c:formatCode>General</c:formatCode>
                <c:ptCount val="16"/>
                <c:pt idx="0">
                  <c:v>-2.6299346223257802</c:v>
                </c:pt>
                <c:pt idx="1">
                  <c:v>0.23377266188437679</c:v>
                </c:pt>
                <c:pt idx="2">
                  <c:v>-1.6407491437793511</c:v>
                </c:pt>
                <c:pt idx="3">
                  <c:v>-1.0396599038495229</c:v>
                </c:pt>
                <c:pt idx="4">
                  <c:v>-1.0756759218308776</c:v>
                </c:pt>
                <c:pt idx="5">
                  <c:v>-2.9589131198009797</c:v>
                </c:pt>
                <c:pt idx="6">
                  <c:v>-0.33902157360644858</c:v>
                </c:pt>
                <c:pt idx="7">
                  <c:v>0.36531026209313266</c:v>
                </c:pt>
                <c:pt idx="8">
                  <c:v>0.91496329716792657</c:v>
                </c:pt>
                <c:pt idx="10">
                  <c:v>-2.3076580227028187</c:v>
                </c:pt>
                <c:pt idx="11">
                  <c:v>-1.3266274761036021</c:v>
                </c:pt>
                <c:pt idx="12">
                  <c:v>-0.67287433554350096</c:v>
                </c:pt>
                <c:pt idx="13">
                  <c:v>0.15403243149135951</c:v>
                </c:pt>
                <c:pt idx="14">
                  <c:v>-0.27045395984047832</c:v>
                </c:pt>
                <c:pt idx="15">
                  <c:v>1.6022913063983406</c:v>
                </c:pt>
              </c:numCache>
            </c:numRef>
          </c:val>
        </c:ser>
        <c:ser>
          <c:idx val="3"/>
          <c:order val="3"/>
          <c:tx>
            <c:strRef>
              <c:f>Chart_data!$M$195</c:f>
              <c:strCache>
                <c:ptCount val="1"/>
                <c:pt idx="0">
                  <c:v>2012 Q2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Chart_data!$I$196:$I$211</c:f>
              <c:strCache>
                <c:ptCount val="16"/>
                <c:pt idx="0">
                  <c:v> Slovenia</c:v>
                </c:pt>
                <c:pt idx="1">
                  <c:v> Montenegro</c:v>
                </c:pt>
                <c:pt idx="2">
                  <c:v> BiH</c:v>
                </c:pt>
                <c:pt idx="3">
                  <c:v> Bulgaria</c:v>
                </c:pt>
                <c:pt idx="4">
                  <c:v> Croatia</c:v>
                </c:pt>
                <c:pt idx="5">
                  <c:v> Serbia</c:v>
                </c:pt>
                <c:pt idx="6">
                  <c:v> Romania</c:v>
                </c:pt>
                <c:pt idx="7">
                  <c:v> Albania</c:v>
                </c:pt>
                <c:pt idx="8">
                  <c:v> Macedonia</c:v>
                </c:pt>
                <c:pt idx="10">
                  <c:v> Hungary</c:v>
                </c:pt>
                <c:pt idx="11">
                  <c:v> Lithuania</c:v>
                </c:pt>
                <c:pt idx="12">
                  <c:v> Latvia</c:v>
                </c:pt>
                <c:pt idx="13">
                  <c:v> Poland</c:v>
                </c:pt>
                <c:pt idx="14">
                  <c:v> Czech Rep.</c:v>
                </c:pt>
                <c:pt idx="15">
                  <c:v> Slovakia</c:v>
                </c:pt>
              </c:strCache>
            </c:strRef>
          </c:cat>
          <c:val>
            <c:numRef>
              <c:f>Chart_data!$M$196:$M$211</c:f>
              <c:numCache>
                <c:formatCode>General</c:formatCode>
                <c:ptCount val="16"/>
                <c:pt idx="0">
                  <c:v>-2.1521525011570981</c:v>
                </c:pt>
                <c:pt idx="1">
                  <c:v>-0.14026359713062644</c:v>
                </c:pt>
                <c:pt idx="2">
                  <c:v>-0.20079097913383664</c:v>
                </c:pt>
                <c:pt idx="3">
                  <c:v>-0.45091310223776682</c:v>
                </c:pt>
                <c:pt idx="4">
                  <c:v>-1.203462986228826</c:v>
                </c:pt>
                <c:pt idx="5">
                  <c:v>-0.75940806204594791</c:v>
                </c:pt>
                <c:pt idx="6">
                  <c:v>-0.72524868277834664</c:v>
                </c:pt>
                <c:pt idx="7">
                  <c:v>-1.4135918837516772</c:v>
                </c:pt>
                <c:pt idx="8">
                  <c:v>-0.75583924548655113</c:v>
                </c:pt>
                <c:pt idx="10">
                  <c:v>-2.1860808411132742</c:v>
                </c:pt>
                <c:pt idx="11">
                  <c:v>-1.7177822914378778</c:v>
                </c:pt>
                <c:pt idx="12">
                  <c:v>-1.265731182535867</c:v>
                </c:pt>
                <c:pt idx="13">
                  <c:v>-0.57506702616982563</c:v>
                </c:pt>
                <c:pt idx="14">
                  <c:v>-0.45787806845524548</c:v>
                </c:pt>
                <c:pt idx="15">
                  <c:v>1.5145090104042398</c:v>
                </c:pt>
              </c:numCache>
            </c:numRef>
          </c:val>
        </c:ser>
        <c:dLbls/>
        <c:gapWidth val="72"/>
        <c:overlap val="100"/>
        <c:axId val="65339776"/>
        <c:axId val="65340928"/>
      </c:barChart>
      <c:lineChart>
        <c:grouping val="standard"/>
        <c:ser>
          <c:idx val="4"/>
          <c:order val="4"/>
          <c:tx>
            <c:strRef>
              <c:f>Chart_data!$N$195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4"/>
            <c:spPr>
              <a:solidFill>
                <a:srgbClr val="00FF00"/>
              </a:solidFill>
              <a:ln>
                <a:noFill/>
              </a:ln>
            </c:spPr>
          </c:marker>
          <c:cat>
            <c:strRef>
              <c:f>Chart_data!$I$196:$I$211</c:f>
              <c:strCache>
                <c:ptCount val="16"/>
                <c:pt idx="0">
                  <c:v> Slovenia</c:v>
                </c:pt>
                <c:pt idx="1">
                  <c:v> Montenegro</c:v>
                </c:pt>
                <c:pt idx="2">
                  <c:v> BiH</c:v>
                </c:pt>
                <c:pt idx="3">
                  <c:v> Bulgaria</c:v>
                </c:pt>
                <c:pt idx="4">
                  <c:v> Croatia</c:v>
                </c:pt>
                <c:pt idx="5">
                  <c:v> Serbia</c:v>
                </c:pt>
                <c:pt idx="6">
                  <c:v> Romania</c:v>
                </c:pt>
                <c:pt idx="7">
                  <c:v> Albania</c:v>
                </c:pt>
                <c:pt idx="8">
                  <c:v> Macedonia</c:v>
                </c:pt>
                <c:pt idx="10">
                  <c:v> Hungary</c:v>
                </c:pt>
                <c:pt idx="11">
                  <c:v> Lithuania</c:v>
                </c:pt>
                <c:pt idx="12">
                  <c:v> Latvia</c:v>
                </c:pt>
                <c:pt idx="13">
                  <c:v> Poland</c:v>
                </c:pt>
                <c:pt idx="14">
                  <c:v> Czech Rep.</c:v>
                </c:pt>
                <c:pt idx="15">
                  <c:v> Slovakia</c:v>
                </c:pt>
              </c:strCache>
            </c:strRef>
          </c:cat>
          <c:val>
            <c:numRef>
              <c:f>Chart_data!$N$196:$N$211</c:f>
              <c:numCache>
                <c:formatCode>0.0</c:formatCode>
                <c:ptCount val="16"/>
                <c:pt idx="0">
                  <c:v>-8.9520159042183742</c:v>
                </c:pt>
                <c:pt idx="1">
                  <c:v>-5.2598848923984765</c:v>
                </c:pt>
                <c:pt idx="2">
                  <c:v>-4.0846622040940703</c:v>
                </c:pt>
                <c:pt idx="3">
                  <c:v>-4.0621560258362752</c:v>
                </c:pt>
                <c:pt idx="4">
                  <c:v>-3.7705271786282202</c:v>
                </c:pt>
                <c:pt idx="5">
                  <c:v>-4.0795030650151434</c:v>
                </c:pt>
                <c:pt idx="6">
                  <c:v>-2.0555865032593372</c:v>
                </c:pt>
                <c:pt idx="7">
                  <c:v>-1.3421181368204238</c:v>
                </c:pt>
                <c:pt idx="8">
                  <c:v>0.82545601809715152</c:v>
                </c:pt>
                <c:pt idx="10">
                  <c:v>-10.667243470733299</c:v>
                </c:pt>
                <c:pt idx="11">
                  <c:v>-3.8597083585394314</c:v>
                </c:pt>
                <c:pt idx="12">
                  <c:v>-3.9826886347033761</c:v>
                </c:pt>
                <c:pt idx="13">
                  <c:v>-2.7920743570700202</c:v>
                </c:pt>
                <c:pt idx="14">
                  <c:v>-0.6219955521645516</c:v>
                </c:pt>
                <c:pt idx="15">
                  <c:v>3.6709921613918413</c:v>
                </c:pt>
              </c:numCache>
            </c:numRef>
          </c:val>
        </c:ser>
        <c:dLbls/>
        <c:marker val="1"/>
        <c:axId val="65339776"/>
        <c:axId val="65340928"/>
      </c:lineChart>
      <c:catAx>
        <c:axId val="65339776"/>
        <c:scaling>
          <c:orientation val="minMax"/>
        </c:scaling>
        <c:axPos val="b"/>
        <c:numFmt formatCode="General" sourceLinked="0"/>
        <c:tickLblPos val="low"/>
        <c:txPr>
          <a:bodyPr rot="-2700000"/>
          <a:lstStyle/>
          <a:p>
            <a:pPr>
              <a:defRPr/>
            </a:pPr>
            <a:endParaRPr lang="sr-Latn-CS"/>
          </a:p>
        </c:txPr>
        <c:crossAx val="65340928"/>
        <c:crosses val="autoZero"/>
        <c:auto val="1"/>
        <c:lblAlgn val="ctr"/>
        <c:lblOffset val="100"/>
      </c:catAx>
      <c:valAx>
        <c:axId val="65340928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0"/>
        <c:tickLblPos val="nextTo"/>
        <c:spPr>
          <a:ln>
            <a:noFill/>
          </a:ln>
        </c:spPr>
        <c:crossAx val="65339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60918855731304"/>
          <c:y val="0.51638395200599896"/>
          <c:w val="0.132780167184984"/>
          <c:h val="0.238660479940007"/>
        </c:manualLayout>
      </c:layout>
    </c:legend>
    <c:plotVisOnly val="1"/>
    <c:dispBlanksAs val="gap"/>
  </c:chart>
  <c:txPr>
    <a:bodyPr/>
    <a:lstStyle/>
    <a:p>
      <a:pPr>
        <a:defRPr sz="1200"/>
      </a:pPr>
      <a:endParaRPr lang="sr-Latn-C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4650731330125733E-2"/>
          <c:y val="3.342975648527375E-2"/>
          <c:w val="0.9325845320017605"/>
          <c:h val="0.6683659648010149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336699"/>
            </a:solidFill>
            <a:effectLst/>
          </c:spPr>
          <c:cat>
            <c:strRef>
              <c:f>Sheet1!$A$2:$P$2</c:f>
              <c:strCache>
                <c:ptCount val="16"/>
                <c:pt idx="0">
                  <c:v>Raiffeisen</c:v>
                </c:pt>
                <c:pt idx="1">
                  <c:v>Erste</c:v>
                </c:pt>
                <c:pt idx="2">
                  <c:v>KBC</c:v>
                </c:pt>
                <c:pt idx="3">
                  <c:v>BCP</c:v>
                </c:pt>
                <c:pt idx="4">
                  <c:v>Bank of Cyprus</c:v>
                </c:pt>
                <c:pt idx="5">
                  <c:v>Societe Generale</c:v>
                </c:pt>
                <c:pt idx="6">
                  <c:v>UniCredit</c:v>
                </c:pt>
                <c:pt idx="7">
                  <c:v>Commerzbank</c:v>
                </c:pt>
                <c:pt idx="8">
                  <c:v>Landesbank</c:v>
                </c:pt>
                <c:pt idx="9">
                  <c:v>ING</c:v>
                </c:pt>
                <c:pt idx="10">
                  <c:v>Intesa</c:v>
                </c:pt>
                <c:pt idx="11">
                  <c:v>Santander</c:v>
                </c:pt>
                <c:pt idx="12">
                  <c:v>Rabobank</c:v>
                </c:pt>
                <c:pt idx="13">
                  <c:v>BNP</c:v>
                </c:pt>
                <c:pt idx="14">
                  <c:v>Credit Agricole</c:v>
                </c:pt>
                <c:pt idx="15">
                  <c:v>BPCE</c:v>
                </c:pt>
              </c:strCache>
            </c:strRef>
          </c:cat>
          <c:val>
            <c:numRef>
              <c:f>Sheet1!$A$3:$P$3</c:f>
              <c:numCache>
                <c:formatCode>General</c:formatCode>
                <c:ptCount val="16"/>
                <c:pt idx="0">
                  <c:v>31.2</c:v>
                </c:pt>
                <c:pt idx="1">
                  <c:v>30.7</c:v>
                </c:pt>
                <c:pt idx="2">
                  <c:v>17.3</c:v>
                </c:pt>
                <c:pt idx="3">
                  <c:v>11.9</c:v>
                </c:pt>
                <c:pt idx="4">
                  <c:v>4.9000000000000004</c:v>
                </c:pt>
                <c:pt idx="5">
                  <c:v>4.8</c:v>
                </c:pt>
                <c:pt idx="6">
                  <c:v>4.5999999999999996</c:v>
                </c:pt>
                <c:pt idx="7">
                  <c:v>3.3</c:v>
                </c:pt>
                <c:pt idx="8">
                  <c:v>3.3</c:v>
                </c:pt>
                <c:pt idx="9">
                  <c:v>2.1</c:v>
                </c:pt>
                <c:pt idx="10">
                  <c:v>1.9000000000000001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0.2</c:v>
                </c:pt>
                <c:pt idx="14">
                  <c:v>0.2</c:v>
                </c:pt>
                <c:pt idx="15">
                  <c:v>0</c:v>
                </c:pt>
              </c:numCache>
            </c:numRef>
          </c:val>
        </c:ser>
        <c:dLbls/>
        <c:gapWidth val="70"/>
        <c:axId val="67130112"/>
        <c:axId val="67131648"/>
      </c:barChart>
      <c:catAx>
        <c:axId val="67130112"/>
        <c:scaling>
          <c:orientation val="minMax"/>
        </c:scaling>
        <c:axPos val="b"/>
        <c:numFmt formatCode="General" sourceLinked="0"/>
        <c:tickLblPos val="nextTo"/>
        <c:txPr>
          <a:bodyPr rot="-2700000"/>
          <a:lstStyle/>
          <a:p>
            <a:pPr>
              <a:defRPr/>
            </a:pPr>
            <a:endParaRPr lang="sr-Latn-CS"/>
          </a:p>
        </c:txPr>
        <c:crossAx val="67131648"/>
        <c:crosses val="autoZero"/>
        <c:auto val="1"/>
        <c:lblAlgn val="ctr"/>
        <c:lblOffset val="100"/>
      </c:catAx>
      <c:valAx>
        <c:axId val="67131648"/>
        <c:scaling>
          <c:orientation val="minMax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67130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sr-Latn-C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5448453829863694E-2"/>
          <c:y val="8.7664500364118367E-2"/>
          <c:w val="0.86543971027401478"/>
          <c:h val="0.64586975046134765"/>
        </c:manualLayout>
      </c:layout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Number of banks accounting for more than 80 percent of assets</c:v>
                </c:pt>
              </c:strCache>
            </c:strRef>
          </c:tx>
          <c:spPr>
            <a:solidFill>
              <a:srgbClr val="336699"/>
            </a:solidFill>
          </c:spPr>
          <c:cat>
            <c:strRef>
              <c:f>Sheet1!$A$5:$A$17</c:f>
              <c:strCache>
                <c:ptCount val="13"/>
                <c:pt idx="0">
                  <c:v>Serbia</c:v>
                </c:pt>
                <c:pt idx="1">
                  <c:v>Bulgaria</c:v>
                </c:pt>
                <c:pt idx="2">
                  <c:v>Slovenia</c:v>
                </c:pt>
                <c:pt idx="3">
                  <c:v>Romania</c:v>
                </c:pt>
                <c:pt idx="4">
                  <c:v>BiH</c:v>
                </c:pt>
                <c:pt idx="5">
                  <c:v>Croatia</c:v>
                </c:pt>
                <c:pt idx="6">
                  <c:v>Macedonia</c:v>
                </c:pt>
                <c:pt idx="7">
                  <c:v>Albania</c:v>
                </c:pt>
                <c:pt idx="9">
                  <c:v>Poland</c:v>
                </c:pt>
                <c:pt idx="10">
                  <c:v>Hungary</c:v>
                </c:pt>
                <c:pt idx="11">
                  <c:v>Czech Rep.</c:v>
                </c:pt>
                <c:pt idx="12">
                  <c:v>Slovakia</c:v>
                </c:pt>
              </c:strCache>
            </c:strRef>
          </c:cat>
          <c:val>
            <c:numRef>
              <c:f>Sheet1!$B$5:$B$17</c:f>
              <c:numCache>
                <c:formatCode>General</c:formatCode>
                <c:ptCount val="13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6</c:v>
                </c:pt>
                <c:pt idx="7">
                  <c:v>3</c:v>
                </c:pt>
                <c:pt idx="9">
                  <c:v>13</c:v>
                </c:pt>
                <c:pt idx="10">
                  <c:v>7</c:v>
                </c:pt>
                <c:pt idx="11">
                  <c:v>6</c:v>
                </c:pt>
                <c:pt idx="1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of which: number of Austian and Italian owned banks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Sheet1!$A$5:$A$17</c:f>
              <c:strCache>
                <c:ptCount val="13"/>
                <c:pt idx="0">
                  <c:v>Serbia</c:v>
                </c:pt>
                <c:pt idx="1">
                  <c:v>Bulgaria</c:v>
                </c:pt>
                <c:pt idx="2">
                  <c:v>Slovenia</c:v>
                </c:pt>
                <c:pt idx="3">
                  <c:v>Romania</c:v>
                </c:pt>
                <c:pt idx="4">
                  <c:v>BiH</c:v>
                </c:pt>
                <c:pt idx="5">
                  <c:v>Croatia</c:v>
                </c:pt>
                <c:pt idx="6">
                  <c:v>Macedonia</c:v>
                </c:pt>
                <c:pt idx="7">
                  <c:v>Albania</c:v>
                </c:pt>
                <c:pt idx="9">
                  <c:v>Poland</c:v>
                </c:pt>
                <c:pt idx="10">
                  <c:v>Hungary</c:v>
                </c:pt>
                <c:pt idx="11">
                  <c:v>Czech Rep.</c:v>
                </c:pt>
                <c:pt idx="12">
                  <c:v>Slovakia</c:v>
                </c:pt>
              </c:strCache>
            </c:strRef>
          </c:cat>
          <c:val>
            <c:numRef>
              <c:f>Sheet1!$C$5:$C$17</c:f>
              <c:numCache>
                <c:formatCode>General</c:formatCode>
                <c:ptCount val="13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</c:ser>
        <c:dLbls/>
        <c:gapWidth val="56"/>
        <c:overlap val="100"/>
        <c:axId val="67124608"/>
        <c:axId val="67157376"/>
      </c:barChart>
      <c:catAx>
        <c:axId val="67124608"/>
        <c:scaling>
          <c:orientation val="minMax"/>
        </c:scaling>
        <c:axPos val="b"/>
        <c:numFmt formatCode="General" sourceLinked="0"/>
        <c:tickLblPos val="nextTo"/>
        <c:txPr>
          <a:bodyPr rot="-2700000"/>
          <a:lstStyle/>
          <a:p>
            <a:pPr>
              <a:defRPr sz="1000"/>
            </a:pPr>
            <a:endParaRPr lang="sr-Latn-CS"/>
          </a:p>
        </c:txPr>
        <c:crossAx val="67157376"/>
        <c:crosses val="autoZero"/>
        <c:auto val="1"/>
        <c:lblAlgn val="ctr"/>
        <c:lblOffset val="100"/>
      </c:catAx>
      <c:valAx>
        <c:axId val="67157376"/>
        <c:scaling>
          <c:orientation val="minMax"/>
          <c:max val="16"/>
        </c:scaling>
        <c:axPos val="l"/>
        <c:majorGridlines>
          <c:spPr>
            <a:ln>
              <a:solidFill>
                <a:schemeClr val="tx2">
                  <a:lumMod val="50000"/>
                </a:schemeClr>
              </a:solidFill>
            </a:ln>
          </c:spPr>
        </c:majorGridlines>
        <c:numFmt formatCode="General" sourceLinked="1"/>
        <c:tickLblPos val="nextTo"/>
        <c:spPr>
          <a:ln>
            <a:noFill/>
          </a:ln>
        </c:spPr>
        <c:crossAx val="67124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sr-Latn-C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9.8201936376210247E-2"/>
          <c:y val="0.21181262729124239"/>
          <c:w val="0.8953399205217083"/>
          <c:h val="0.82892057026476573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336699"/>
            </a:solidFill>
            <a:ln w="3218">
              <a:solidFill>
                <a:srgbClr val="FFFFFF"/>
              </a:solidFill>
              <a:prstDash val="solid"/>
            </a:ln>
          </c:spPr>
          <c:dPt>
            <c:idx val="20"/>
            <c:spPr>
              <a:solidFill>
                <a:srgbClr val="336699"/>
              </a:solidFill>
              <a:ln w="3218">
                <a:solidFill>
                  <a:srgbClr val="FFFFFF">
                    <a:alpha val="0"/>
                  </a:srgbClr>
                </a:solidFill>
                <a:prstDash val="solid"/>
              </a:ln>
            </c:spPr>
          </c:dPt>
          <c:cat>
            <c:strRef>
              <c:f>Sheet1!$A$2:$A$22</c:f>
              <c:strCache>
                <c:ptCount val="21"/>
                <c:pt idx="0">
                  <c:v>Makedonija</c:v>
                </c:pt>
                <c:pt idx="1">
                  <c:v>Bosna i Hercegovina</c:v>
                </c:pt>
                <c:pt idx="2">
                  <c:v>Srbija</c:v>
                </c:pt>
                <c:pt idx="3">
                  <c:v>Crna Gora</c:v>
                </c:pt>
                <c:pt idx="4">
                  <c:v>Hrvatska</c:v>
                </c:pt>
                <c:pt idx="5">
                  <c:v>Slovačka republika</c:v>
                </c:pt>
                <c:pt idx="6">
                  <c:v>Albanija</c:v>
                </c:pt>
                <c:pt idx="7">
                  <c:v>Bugarska</c:v>
                </c:pt>
                <c:pt idx="8">
                  <c:v>Latvija</c:v>
                </c:pt>
                <c:pt idx="9">
                  <c:v>Litvanija</c:v>
                </c:pt>
                <c:pt idx="10">
                  <c:v>Mađarska</c:v>
                </c:pt>
                <c:pt idx="11">
                  <c:v>Poljska</c:v>
                </c:pt>
                <c:pt idx="12">
                  <c:v>Slovenija</c:v>
                </c:pt>
                <c:pt idx="13">
                  <c:v>Turska</c:v>
                </c:pt>
                <c:pt idx="14">
                  <c:v>Estonija</c:v>
                </c:pt>
                <c:pt idx="15">
                  <c:v>Ukrajina</c:v>
                </c:pt>
                <c:pt idx="16">
                  <c:v>Češka republika</c:v>
                </c:pt>
                <c:pt idx="17">
                  <c:v>Rumunija</c:v>
                </c:pt>
                <c:pt idx="18">
                  <c:v>Moldavija</c:v>
                </c:pt>
                <c:pt idx="19">
                  <c:v>Rusija</c:v>
                </c:pt>
                <c:pt idx="20">
                  <c:v>Bjelorusija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30.018000000000001</c:v>
                </c:pt>
                <c:pt idx="1">
                  <c:v>27</c:v>
                </c:pt>
                <c:pt idx="2">
                  <c:v>25</c:v>
                </c:pt>
                <c:pt idx="3">
                  <c:v>17.8</c:v>
                </c:pt>
                <c:pt idx="4">
                  <c:v>16.643000000000001</c:v>
                </c:pt>
                <c:pt idx="5">
                  <c:v>14.358000000000002</c:v>
                </c:pt>
                <c:pt idx="6">
                  <c:v>13</c:v>
                </c:pt>
                <c:pt idx="7">
                  <c:v>12.379000000000001</c:v>
                </c:pt>
                <c:pt idx="8">
                  <c:v>11.902000000000001</c:v>
                </c:pt>
                <c:pt idx="9">
                  <c:v>11.8</c:v>
                </c:pt>
                <c:pt idx="10">
                  <c:v>11.324</c:v>
                </c:pt>
                <c:pt idx="11">
                  <c:v>10.883000000000003</c:v>
                </c:pt>
                <c:pt idx="12">
                  <c:v>10.256</c:v>
                </c:pt>
                <c:pt idx="13">
                  <c:v>9.3840000000000003</c:v>
                </c:pt>
                <c:pt idx="14">
                  <c:v>8.3150000000000013</c:v>
                </c:pt>
                <c:pt idx="15">
                  <c:v>8.02</c:v>
                </c:pt>
                <c:pt idx="16">
                  <c:v>7.4409999999999998</c:v>
                </c:pt>
                <c:pt idx="17">
                  <c:v>7.13</c:v>
                </c:pt>
                <c:pt idx="18">
                  <c:v>6.2</c:v>
                </c:pt>
                <c:pt idx="19">
                  <c:v>5.7</c:v>
                </c:pt>
                <c:pt idx="20">
                  <c:v>0.60000000000000009</c:v>
                </c:pt>
              </c:numCache>
            </c:numRef>
          </c:val>
        </c:ser>
        <c:dLbls/>
        <c:gapWidth val="10"/>
        <c:overlap val="100"/>
        <c:axId val="314522624"/>
        <c:axId val="314528512"/>
      </c:barChart>
      <c:catAx>
        <c:axId val="314522624"/>
        <c:scaling>
          <c:orientation val="minMax"/>
        </c:scaling>
        <c:axPos val="b"/>
        <c:numFmt formatCode="General" sourceLinked="1"/>
        <c:tickLblPos val="nextTo"/>
        <c:spPr>
          <a:ln w="3218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701" baseline="0">
                <a:latin typeface="Calibri" panose="020F0502020204030204" pitchFamily="34" charset="0"/>
              </a:defRPr>
            </a:pPr>
            <a:endParaRPr lang="sr-Latn-CS"/>
          </a:p>
        </c:txPr>
        <c:crossAx val="314528512"/>
        <c:crosses val="autoZero"/>
        <c:auto val="1"/>
        <c:lblAlgn val="ctr"/>
        <c:lblOffset val="100"/>
        <c:tickMarkSkip val="1"/>
      </c:catAx>
      <c:valAx>
        <c:axId val="314528512"/>
        <c:scaling>
          <c:orientation val="minMax"/>
        </c:scaling>
        <c:axPos val="l"/>
        <c:numFmt formatCode="General" sourceLinked="1"/>
        <c:tickLblPos val="nextTo"/>
        <c:spPr>
          <a:ln w="32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0" i="0" u="none" strike="noStrike" baseline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pPr>
            <a:endParaRPr lang="sr-Latn-CS"/>
          </a:p>
        </c:txPr>
        <c:crossAx val="314522624"/>
        <c:crosses val="autoZero"/>
        <c:crossBetween val="between"/>
      </c:valAx>
      <c:spPr>
        <a:noFill/>
        <a:ln w="2543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22" b="0" i="0" u="none" strike="noStrike" baseline="0">
          <a:solidFill>
            <a:srgbClr val="000000"/>
          </a:solidFill>
          <a:latin typeface="Helvetica Neue"/>
          <a:ea typeface="Helvetica Neue"/>
          <a:cs typeface="Helvetica Neue"/>
        </a:defRPr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cked"/>
        <c:ser>
          <c:idx val="0"/>
          <c:order val="0"/>
          <c:tx>
            <c:strRef>
              <c:f>Sheet0!$A$4</c:f>
              <c:strCache>
                <c:ptCount val="1"/>
                <c:pt idx="0">
                  <c:v>EU (25 država)</c:v>
                </c:pt>
              </c:strCache>
            </c:strRef>
          </c:tx>
          <c:spPr>
            <a:ln>
              <a:solidFill>
                <a:srgbClr val="336699"/>
              </a:solidFill>
            </a:ln>
          </c:spPr>
          <c:marker>
            <c:symbol val="none"/>
          </c:marker>
          <c:cat>
            <c:strRef>
              <c:f>(Sheet0!$B$3:$N$3;Sheet0!$P$3)</c:f>
              <c:strCache>
                <c:ptCount val="14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  <c:pt idx="8">
                  <c:v>2010</c:v>
                </c:pt>
                <c:pt idx="10">
                  <c:v>2011</c:v>
                </c:pt>
                <c:pt idx="12">
                  <c:v>2012 (pred.)</c:v>
                </c:pt>
                <c:pt idx="13">
                  <c:v>2013 (pred.)</c:v>
                </c:pt>
              </c:strCache>
            </c:strRef>
          </c:cat>
          <c:val>
            <c:numRef>
              <c:f>(Sheet0!$B$4:$N$4;Sheet0!$P$4)</c:f>
              <c:numCache>
                <c:formatCode>General</c:formatCode>
                <c:ptCount val="14"/>
                <c:pt idx="0">
                  <c:v>3.3</c:v>
                </c:pt>
                <c:pt idx="1">
                  <c:v>0</c:v>
                </c:pt>
                <c:pt idx="2">
                  <c:v>3.2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  <c:pt idx="6">
                  <c:v>-4.3</c:v>
                </c:pt>
                <c:pt idx="7">
                  <c:v>0</c:v>
                </c:pt>
                <c:pt idx="8">
                  <c:v>2.1</c:v>
                </c:pt>
                <c:pt idx="9">
                  <c:v>0</c:v>
                </c:pt>
                <c:pt idx="10">
                  <c:v>1.5</c:v>
                </c:pt>
                <c:pt idx="11">
                  <c:v>0</c:v>
                </c:pt>
                <c:pt idx="12">
                  <c:v>0</c:v>
                </c:pt>
                <c:pt idx="13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Sheet0!$A$5</c:f>
              <c:strCache>
                <c:ptCount val="1"/>
                <c:pt idx="0">
                  <c:v>EU (15 država)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(Sheet0!$B$3:$N$3;Sheet0!$P$3)</c:f>
              <c:strCache>
                <c:ptCount val="14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  <c:pt idx="8">
                  <c:v>2010</c:v>
                </c:pt>
                <c:pt idx="10">
                  <c:v>2011</c:v>
                </c:pt>
                <c:pt idx="12">
                  <c:v>2012 (pred.)</c:v>
                </c:pt>
                <c:pt idx="13">
                  <c:v>2013 (pred.)</c:v>
                </c:pt>
              </c:strCache>
            </c:strRef>
          </c:cat>
          <c:val>
            <c:numRef>
              <c:f>(Sheet0!$B$5:$N$5;Sheet0!$P$5)</c:f>
              <c:numCache>
                <c:formatCode>General</c:formatCode>
                <c:ptCount val="14"/>
                <c:pt idx="0">
                  <c:v>3.1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-4.4000000000000004</c:v>
                </c:pt>
                <c:pt idx="7">
                  <c:v>0</c:v>
                </c:pt>
                <c:pt idx="8">
                  <c:v>2.1</c:v>
                </c:pt>
                <c:pt idx="9">
                  <c:v>0</c:v>
                </c:pt>
                <c:pt idx="10">
                  <c:v>1.4</c:v>
                </c:pt>
                <c:pt idx="11">
                  <c:v>0</c:v>
                </c:pt>
                <c:pt idx="12">
                  <c:v>-0.2</c:v>
                </c:pt>
                <c:pt idx="13">
                  <c:v>1.2</c:v>
                </c:pt>
              </c:numCache>
            </c:numRef>
          </c:val>
        </c:ser>
        <c:ser>
          <c:idx val="2"/>
          <c:order val="2"/>
          <c:tx>
            <c:strRef>
              <c:f>Sheet0!$A$6</c:f>
              <c:strCache>
                <c:ptCount val="1"/>
                <c:pt idx="0">
                  <c:v>Euro area (17 država)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(Sheet0!$B$3:$N$3;Sheet0!$P$3)</c:f>
              <c:strCache>
                <c:ptCount val="14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  <c:pt idx="8">
                  <c:v>2010</c:v>
                </c:pt>
                <c:pt idx="10">
                  <c:v>2011</c:v>
                </c:pt>
                <c:pt idx="12">
                  <c:v>2012 (pred.)</c:v>
                </c:pt>
                <c:pt idx="13">
                  <c:v>2013 (pred.)</c:v>
                </c:pt>
              </c:strCache>
            </c:strRef>
          </c:cat>
          <c:val>
            <c:numRef>
              <c:f>(Sheet0!$B$6:$N$6;Sheet0!$P$6)</c:f>
              <c:numCache>
                <c:formatCode>General</c:formatCode>
                <c:ptCount val="14"/>
                <c:pt idx="0">
                  <c:v>3.2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0.4</c:v>
                </c:pt>
                <c:pt idx="5">
                  <c:v>0</c:v>
                </c:pt>
                <c:pt idx="6">
                  <c:v>-4.4000000000000004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1.4</c:v>
                </c:pt>
                <c:pt idx="11">
                  <c:v>0</c:v>
                </c:pt>
                <c:pt idx="12">
                  <c:v>-0.30000000000000032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Sheet0!$A$7</c:f>
              <c:strCache>
                <c:ptCount val="1"/>
                <c:pt idx="0">
                  <c:v>Njemačka</c:v>
                </c:pt>
              </c:strCache>
            </c:strRef>
          </c:tx>
          <c:marker>
            <c:symbol val="none"/>
          </c:marker>
          <c:cat>
            <c:strRef>
              <c:f>(Sheet0!$B$3:$N$3;Sheet0!$P$3)</c:f>
              <c:strCache>
                <c:ptCount val="14"/>
                <c:pt idx="0">
                  <c:v>2006</c:v>
                </c:pt>
                <c:pt idx="2">
                  <c:v>2007</c:v>
                </c:pt>
                <c:pt idx="4">
                  <c:v>2008</c:v>
                </c:pt>
                <c:pt idx="6">
                  <c:v>2009</c:v>
                </c:pt>
                <c:pt idx="8">
                  <c:v>2010</c:v>
                </c:pt>
                <c:pt idx="10">
                  <c:v>2011</c:v>
                </c:pt>
                <c:pt idx="12">
                  <c:v>2012 (pred.)</c:v>
                </c:pt>
                <c:pt idx="13">
                  <c:v>2013 (pred.)</c:v>
                </c:pt>
              </c:strCache>
            </c:strRef>
          </c:cat>
          <c:val>
            <c:numRef>
              <c:f>(Sheet0!$B$7:$N$7;Sheet0!$P$7)</c:f>
              <c:numCache>
                <c:formatCode>General</c:formatCode>
                <c:ptCount val="14"/>
                <c:pt idx="0">
                  <c:v>3.7</c:v>
                </c:pt>
                <c:pt idx="1">
                  <c:v>0</c:v>
                </c:pt>
                <c:pt idx="2">
                  <c:v>3.3</c:v>
                </c:pt>
                <c:pt idx="3">
                  <c:v>0</c:v>
                </c:pt>
                <c:pt idx="4">
                  <c:v>1.1000000000000001</c:v>
                </c:pt>
                <c:pt idx="5">
                  <c:v>0</c:v>
                </c:pt>
                <c:pt idx="6">
                  <c:v>-5.0999999999999996</c:v>
                </c:pt>
                <c:pt idx="7">
                  <c:v>0</c:v>
                </c:pt>
                <c:pt idx="8">
                  <c:v>4.2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0.70000000000000062</c:v>
                </c:pt>
                <c:pt idx="13">
                  <c:v>1.7</c:v>
                </c:pt>
              </c:numCache>
            </c:numRef>
          </c:val>
        </c:ser>
        <c:dLbls/>
        <c:marker val="1"/>
        <c:axId val="67261568"/>
        <c:axId val="67263104"/>
      </c:lineChart>
      <c:catAx>
        <c:axId val="672615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bs-Latn-BA"/>
            </a:pPr>
            <a:endParaRPr lang="sr-Latn-CS"/>
          </a:p>
        </c:txPr>
        <c:crossAx val="67263104"/>
        <c:crosses val="autoZero"/>
        <c:auto val="1"/>
        <c:lblAlgn val="ctr"/>
        <c:lblOffset val="100"/>
      </c:catAx>
      <c:valAx>
        <c:axId val="67263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bs-Latn-BA"/>
            </a:pPr>
            <a:endParaRPr lang="sr-Latn-CS"/>
          </a:p>
        </c:txPr>
        <c:crossAx val="672615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bs-Latn-BA"/>
          </a:pPr>
          <a:endParaRPr lang="sr-Latn-CS"/>
        </a:p>
      </c:txPr>
    </c:legend>
    <c:plotVisOnly val="1"/>
    <c:dispBlanksAs val="zero"/>
  </c:chart>
  <c:spPr>
    <a:noFill/>
    <a:ln>
      <a:noFill/>
    </a:ln>
  </c:spPr>
  <c:externalData r:id="rId2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t" anchorCtr="0" compatLnSpc="1">
            <a:prstTxWarp prst="textNoShape">
              <a:avLst/>
            </a:prstTxWarp>
          </a:bodyPr>
          <a:lstStyle>
            <a:lvl1pPr algn="l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t" anchorCtr="0" compatLnSpc="1">
            <a:prstTxWarp prst="textNoShape">
              <a:avLst/>
            </a:prstTxWarp>
          </a:bodyPr>
          <a:lstStyle>
            <a:lvl1pPr algn="r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2138"/>
            <a:ext cx="2944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b" anchorCtr="0" compatLnSpc="1">
            <a:prstTxWarp prst="textNoShape">
              <a:avLst/>
            </a:prstTxWarp>
          </a:bodyPr>
          <a:lstStyle>
            <a:lvl1pPr algn="l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82138"/>
            <a:ext cx="29448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i="0" u="none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68462-1C90-4488-BF66-6CC030FE88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3057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t" anchorCtr="0" compatLnSpc="1">
            <a:prstTxWarp prst="textNoShape">
              <a:avLst/>
            </a:prstTxWarp>
          </a:bodyPr>
          <a:lstStyle>
            <a:lvl1pPr algn="l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t" anchorCtr="0" compatLnSpc="1">
            <a:prstTxWarp prst="textNoShape">
              <a:avLst/>
            </a:prstTxWarp>
          </a:bodyPr>
          <a:lstStyle>
            <a:lvl1pPr algn="r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47713"/>
            <a:ext cx="4994275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41863"/>
            <a:ext cx="498475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4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b" anchorCtr="0" compatLnSpc="1">
            <a:prstTxWarp prst="textNoShape">
              <a:avLst/>
            </a:prstTxWarp>
          </a:bodyPr>
          <a:lstStyle>
            <a:lvl1pPr algn="l" defTabSz="926387" eaLnBrk="1" hangingPunct="1">
              <a:defRPr sz="1200"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82138"/>
            <a:ext cx="29448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671" tIns="46334" rIns="92671" bIns="46334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i="0" u="none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4DBB93B-A774-4603-BD85-80E9E4CFDC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552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2475" indent="-288925" defTabSz="92233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8875" indent="-231775" defTabSz="92233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2425" indent="-231775" defTabSz="92233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5975" indent="-231775" defTabSz="92233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175" indent="-231775" defTabSz="92233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0375" indent="-231775" defTabSz="92233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57575" indent="-231775" defTabSz="92233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14775" indent="-231775" defTabSz="92233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167CD14-6E6B-4271-A47F-979AF4463242}" type="slidenum">
              <a:rPr lang="en-GB" altLang="sr-Latn-RS" sz="1200" i="0" u="none">
                <a:latin typeface="Calibri" panose="020F0502020204030204" pitchFamily="34" charset="0"/>
              </a:rPr>
              <a:pPr/>
              <a:t>1</a:t>
            </a:fld>
            <a:endParaRPr lang="en-GB" altLang="sr-Latn-RS" sz="1200" i="0" u="none">
              <a:latin typeface="Calibri" panose="020F050202020403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xmlns="" val="2583779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49688" y="9482138"/>
            <a:ext cx="294481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70" tIns="46133" rIns="92270" bIns="46133" anchor="b"/>
          <a:lstStyle>
            <a:lvl1pPr defTabSz="91598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598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598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598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5988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88B739ED-7C14-421F-960C-2566EB411A0C}" type="slidenum">
              <a:rPr lang="en-GB" altLang="sr-Latn-RS" sz="1200" i="0" u="none"/>
              <a:pPr algn="r"/>
              <a:t>2</a:t>
            </a:fld>
            <a:endParaRPr lang="en-GB" altLang="sr-Latn-RS" sz="1200" i="0" u="non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/>
          </a:p>
        </p:txBody>
      </p:sp>
    </p:spTree>
    <p:extLst>
      <p:ext uri="{BB962C8B-B14F-4D97-AF65-F5344CB8AC3E}">
        <p14:creationId xmlns:p14="http://schemas.microsoft.com/office/powerpoint/2010/main" xmlns="" val="6907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2475" indent="-28892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887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242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597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1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03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575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147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E6167F-BC84-4149-84A9-53241B1FF35B}" type="slidenum">
              <a:rPr lang="en-US" altLang="sr-Latn-RS" sz="1200" i="0" u="none">
                <a:latin typeface="Calibri" panose="020F0502020204030204" pitchFamily="34" charset="0"/>
              </a:rPr>
              <a:pPr/>
              <a:t>9</a:t>
            </a:fld>
            <a:endParaRPr lang="en-US" altLang="sr-Latn-RS" sz="1200" i="0" u="non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74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25513"/>
            <a:endParaRPr lang="sr-Latn-CS" altLang="sr-Latn-RS" b="1" smtClean="0">
              <a:ea typeface="Gulim" panose="020B0600000101010101" pitchFamily="34" charset="-127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2475" indent="-28892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887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2242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5975" indent="-231775" defTabSz="925513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1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03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575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14775" indent="-231775" defTabSz="925513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DF65F3-E2B9-4420-947C-7D247448D588}" type="slidenum">
              <a:rPr lang="en-US" altLang="sr-Latn-RS" sz="1200" i="0" u="none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sr-Latn-RS" sz="1200" i="0" u="none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04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8313" indent="-468313">
              <a:lnSpc>
                <a:spcPct val="110000"/>
              </a:lnSpc>
              <a:spcBef>
                <a:spcPts val="1238"/>
              </a:spcBef>
              <a:tabLst>
                <a:tab pos="468313" algn="l"/>
              </a:tabLst>
            </a:pPr>
            <a:r>
              <a:rPr lang="en-US" altLang="sr-Latn-RS" sz="14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Public debt has increased significantly since the onset of the global crisis, and is still on an upward trend</a:t>
            </a:r>
          </a:p>
          <a:p>
            <a:pPr marL="468313" indent="-468313">
              <a:lnSpc>
                <a:spcPct val="110000"/>
              </a:lnSpc>
              <a:spcBef>
                <a:spcPts val="1238"/>
              </a:spcBef>
              <a:tabLst>
                <a:tab pos="468313" algn="l"/>
              </a:tabLst>
            </a:pPr>
            <a:r>
              <a:rPr lang="en-US" altLang="sr-Latn-RS" sz="14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This steep rise compares unfavorably with other emerging market regions</a:t>
            </a:r>
          </a:p>
        </p:txBody>
      </p:sp>
    </p:spTree>
    <p:extLst>
      <p:ext uri="{BB962C8B-B14F-4D97-AF65-F5344CB8AC3E}">
        <p14:creationId xmlns:p14="http://schemas.microsoft.com/office/powerpoint/2010/main" xmlns="" val="54392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68313" indent="-468313">
              <a:lnSpc>
                <a:spcPct val="110000"/>
              </a:lnSpc>
              <a:spcBef>
                <a:spcPts val="1238"/>
              </a:spcBef>
              <a:tabLst>
                <a:tab pos="468313" algn="l"/>
              </a:tabLst>
            </a:pPr>
            <a:r>
              <a:rPr lang="en-US" altLang="sr-Latn-RS" sz="140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 Unemployment rates are high in the region ...</a:t>
            </a:r>
          </a:p>
          <a:p>
            <a:pPr marL="468313" indent="-468313">
              <a:lnSpc>
                <a:spcPct val="110000"/>
              </a:lnSpc>
              <a:spcBef>
                <a:spcPts val="1238"/>
              </a:spcBef>
              <a:tabLst>
                <a:tab pos="468313" algn="l"/>
              </a:tabLst>
            </a:pPr>
            <a:endParaRPr lang="en-US" altLang="sr-Latn-RS" smtClean="0">
              <a:latin typeface="Helvetica" panose="020B0504020202030204" pitchFamily="34" charset="0"/>
              <a:ea typeface="Helvetica" panose="020B0504020202030204" pitchFamily="34" charset="0"/>
              <a:cs typeface="Helvetica" panose="020B0504020202030204" pitchFamily="34" charset="0"/>
              <a:sym typeface="Helvetica" panose="020B0504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729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BB93B-A774-4603-BD85-80E9E4CFDCE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3296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BB93B-A774-4603-BD85-80E9E4CFDCE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0757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BB93B-A774-4603-BD85-80E9E4CFDCEC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82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C01D9-4BFF-4CE5-BB95-E20743110472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B848D-5A70-4C72-9577-FAF1964A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769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10FBE-7AF5-4E5E-B1C3-FF1949320EF4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2B3BA-B9F7-46AD-94ED-864A7A112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802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5B6C4-133F-4636-A2A3-53679C20C4C1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8FD5F-E8E8-430B-83EE-F15B3445F9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760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bs-Latn-B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D860-70A9-4D37-B91A-13853F078B6F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4EE1-6FAA-4BA4-AA67-D6F6D47CEE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52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bs-Latn-B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2310-4C6F-4459-870C-73EFA7F798C4}" type="datetime1">
              <a:rPr lang="en-US" smtClean="0"/>
              <a:pPr>
                <a:defRPr/>
              </a:pPr>
              <a:t>9/18/2014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7E09C6-0CD0-4EA0-9F8D-0F08C049A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15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BFF1D-3335-4039-BDE4-C4E67B8A21E7}" type="datetime1">
              <a:rPr lang="en-US" smtClean="0"/>
              <a:pPr>
                <a:defRPr/>
              </a:pPr>
              <a:t>9/18/2014</a:t>
            </a:fld>
            <a:endParaRPr lang="hr-H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B240-8D68-436D-BFE0-BA6418B5728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8535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 sz="1800"/>
            </a:lvl2pPr>
            <a:lvl3pPr algn="just">
              <a:defRPr sz="1600"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s-Latn-B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D0032-E0B1-43B4-BC34-2C3AF2400A9F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AF028-F46D-4071-9E6E-F594C670A7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88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08B60-20BD-4D1B-A6DF-3A4415CF8D7E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95CB-5608-47F3-AE0F-B46EF92A1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669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582B-ABF1-4B0B-9E07-A15987FDAFB7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79147-9500-40A3-886A-9EB6019832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8616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6C4C4-848D-4110-8E01-EE9C4717D486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48593-230E-4476-880D-A0863233CD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082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72AF-7015-4478-8860-32F79F3D9FFB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86A45-1825-45AA-8001-1B2FA91191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181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8256-6C55-4A7B-A616-0681A8F55114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AA91-4C5B-4582-A587-86B1B29D6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06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38294-60B7-4D96-B534-C5A0B475EDBF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F937-C99F-4D9D-9B10-6E6DA93A88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570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68C2-5874-4A33-BDCE-9468C87793A7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5FEBF-3C68-4A61-BB57-A39480E82C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076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1490663"/>
            <a:ext cx="8229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43125"/>
            <a:ext cx="8229600" cy="39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r-Latn-RS" smtClean="0"/>
              <a:t>Click to edit Master text styles</a:t>
            </a:r>
          </a:p>
          <a:p>
            <a:pPr lvl="1"/>
            <a:r>
              <a:rPr lang="en-GB" altLang="sr-Latn-RS" smtClean="0"/>
              <a:t>Second level</a:t>
            </a:r>
          </a:p>
          <a:p>
            <a:pPr lvl="2"/>
            <a:r>
              <a:rPr lang="en-GB" altLang="sr-Latn-RS" smtClean="0"/>
              <a:t>Third level</a:t>
            </a:r>
          </a:p>
          <a:p>
            <a:pPr lvl="3"/>
            <a:r>
              <a:rPr lang="en-GB" altLang="sr-Latn-RS" smtClean="0"/>
              <a:t>Fourth level</a:t>
            </a:r>
          </a:p>
          <a:p>
            <a:pPr lvl="4"/>
            <a:r>
              <a:rPr lang="en-GB" altLang="sr-Latn-RS" smtClean="0"/>
              <a:t>Fifth level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6439AA-540E-4ACD-8AEB-BF8F5DD19DD9}" type="datetime1">
              <a:rPr lang="en-US" smtClean="0"/>
              <a:pPr>
                <a:defRPr/>
              </a:pPr>
              <a:t>9/18/2014</a:t>
            </a:fld>
            <a:endParaRPr lang="en-GB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i="0"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i="0" u="none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085FD4-2ED3-4532-8FE4-64401B8682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1643063" y="3571875"/>
            <a:ext cx="896461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endParaRPr lang="en-US" sz="3200" i="0" u="none" dirty="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  <p:sldLayoutId id="2147484572" r:id="rId12"/>
    <p:sldLayoutId id="2147484573" r:id="rId13"/>
    <p:sldLayoutId id="2147484574" r:id="rId1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3366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66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anose="05000000000000000000" pitchFamily="2" charset="2"/>
        <a:buChar char="n"/>
        <a:defRPr sz="21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anose="05000000000000000000" pitchFamily="2" charset="2"/>
        <a:buChar char="n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chart" Target="../charts/chart6.xml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7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3" Type="http://schemas.openxmlformats.org/officeDocument/2006/relationships/chart" Target="../charts/chart7.xml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chart" Target="../charts/chart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/>
          <a:lstStyle/>
          <a:p>
            <a:pPr algn="ctr">
              <a:defRPr/>
            </a:pPr>
            <a:r>
              <a:rPr lang="bs-Latn-BA" dirty="0" smtClean="0"/>
              <a:t>Budući izazovi za finansijski sektor </a:t>
            </a:r>
            <a:br>
              <a:rPr lang="bs-Latn-BA" dirty="0" smtClean="0"/>
            </a:br>
            <a:r>
              <a:rPr lang="bs-Latn-BA" dirty="0" smtClean="0"/>
              <a:t>Bosne i Hercegovine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365625"/>
            <a:ext cx="7632700" cy="1439863"/>
          </a:xfrm>
        </p:spPr>
        <p:txBody>
          <a:bodyPr/>
          <a:lstStyle/>
          <a:p>
            <a:r>
              <a:rPr lang="bs-Latn-BA" altLang="sr-Latn-RS" sz="1600" dirty="0" smtClean="0"/>
              <a:t>dr </a:t>
            </a:r>
            <a:r>
              <a:rPr lang="en-US" altLang="sr-Latn-RS" sz="1600" dirty="0" smtClean="0"/>
              <a:t>Kemal </a:t>
            </a:r>
            <a:r>
              <a:rPr lang="en-US" altLang="sr-Latn-RS" sz="1600" dirty="0" err="1" smtClean="0"/>
              <a:t>Kozari</a:t>
            </a:r>
            <a:r>
              <a:rPr lang="bs-Latn-BA" altLang="sr-Latn-RS" sz="1600" dirty="0" smtClean="0"/>
              <a:t>ć</a:t>
            </a:r>
          </a:p>
          <a:p>
            <a:r>
              <a:rPr lang="bs-Latn-BA" altLang="sr-Latn-RS" sz="1600" dirty="0" smtClean="0"/>
              <a:t>Guverner Centralne banke Bosne i Hercegovine</a:t>
            </a:r>
          </a:p>
          <a:p>
            <a:endParaRPr lang="bs-Latn-BA" altLang="sr-Latn-RS" sz="1600" dirty="0" smtClean="0"/>
          </a:p>
          <a:p>
            <a:endParaRPr lang="bs-Latn-BA" altLang="sr-Latn-RS" sz="1600" dirty="0" smtClean="0"/>
          </a:p>
          <a:p>
            <a:r>
              <a:rPr lang="bs-Latn-BA" altLang="sr-Latn-RS" sz="1600" dirty="0" smtClean="0"/>
              <a:t>Prezentacija na Simpoziju „U susret promjenama“</a:t>
            </a:r>
          </a:p>
          <a:p>
            <a:r>
              <a:rPr lang="bs-Latn-BA" altLang="sr-Latn-RS" sz="1600" dirty="0" smtClean="0"/>
              <a:t>Neum, 18.9.2014. godine</a:t>
            </a:r>
          </a:p>
          <a:p>
            <a:endParaRPr lang="bs-Latn-BA" altLang="sr-Latn-R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/>
          <p:cNvGraphicFramePr/>
          <p:nvPr/>
        </p:nvGraphicFramePr>
        <p:xfrm>
          <a:off x="0" y="2132857"/>
          <a:ext cx="869897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...čak i u slučaju kada njihove subsidijarije imaju sistemski značaj na lokalnom nivou</a:t>
            </a:r>
            <a:endParaRPr lang="en-US" dirty="0"/>
          </a:p>
        </p:txBody>
      </p:sp>
      <p:sp>
        <p:nvSpPr>
          <p:cNvPr id="1029" name="Rectangle 2"/>
          <p:cNvSpPr txBox="1">
            <a:spLocks noChangeArrowheads="1"/>
          </p:cNvSpPr>
          <p:nvPr/>
        </p:nvSpPr>
        <p:spPr bwMode="auto">
          <a:xfrm>
            <a:off x="8604448" y="4149080"/>
            <a:ext cx="360040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/>
          <a:lstStyle/>
          <a:p>
            <a:pPr algn="r" eaLnBrk="1" hangingPunct="1">
              <a:defRPr/>
            </a:pPr>
            <a:r>
              <a:rPr lang="bs-Latn-BA" sz="1200" i="0" u="none" dirty="0">
                <a:latin typeface="Calibri" panose="020F0502020204030204" pitchFamily="34" charset="0"/>
                <a:ea typeface="ＭＳ Ｐゴシック" pitchFamily="28" charset="-128"/>
              </a:rPr>
              <a:t>Izvor</a:t>
            </a:r>
            <a:r>
              <a:rPr lang="en-US" sz="1200" i="0" u="none" dirty="0">
                <a:latin typeface="Calibri" panose="020F0502020204030204" pitchFamily="34" charset="0"/>
                <a:ea typeface="ＭＳ Ｐゴシック" pitchFamily="28" charset="-128"/>
              </a:rPr>
              <a:t>: </a:t>
            </a:r>
            <a:r>
              <a:rPr lang="pl-PL" sz="1200" i="0" u="none" dirty="0" err="1">
                <a:latin typeface="Calibri" panose="020F0502020204030204" pitchFamily="34" charset="0"/>
                <a:ea typeface="ＭＳ Ｐゴシック" pitchFamily="28" charset="-128"/>
              </a:rPr>
              <a:t>Bankscope</a:t>
            </a:r>
            <a:endParaRPr lang="en-US" sz="1200" i="0" u="none" dirty="0">
              <a:latin typeface="Calibri" panose="020F0502020204030204" pitchFamily="34" charset="0"/>
              <a:ea typeface="ＭＳ Ｐゴシック" pitchFamily="28" charset="-128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79512" y="3140968"/>
            <a:ext cx="369332" cy="26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spAutoFit/>
          </a:bodyPr>
          <a:lstStyle/>
          <a:p>
            <a:pPr eaLnBrk="1" hangingPunct="1">
              <a:defRPr sz="1000"/>
            </a:pPr>
            <a:r>
              <a:rPr lang="pl-PL" sz="1200" u="none" dirty="0">
                <a:latin typeface="Calibri" panose="020F0502020204030204" pitchFamily="34" charset="0"/>
              </a:rPr>
              <a:t>Koncentracija u bankarskom sektoru</a:t>
            </a:r>
            <a:endParaRPr lang="en-US" sz="1200" u="none" dirty="0">
              <a:latin typeface="Calibri" panose="020F0502020204030204" pitchFamily="34" charset="0"/>
            </a:endParaRPr>
          </a:p>
        </p:txBody>
      </p:sp>
      <p:pic>
        <p:nvPicPr>
          <p:cNvPr id="18438" name="Picture 27" descr="© INSCALE GmbH, 14.06.20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4650" y="4203700"/>
            <a:ext cx="357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9" descr="© INSCALE GmbH, 14.06.20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1675" y="4003675"/>
            <a:ext cx="3571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1" descr="© INSCALE GmbH, 14.06.20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713" y="3317875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© INSCALE GmbH, 14.06.20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9525" y="41894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7" descr="© INSCALE GmbH, 14.06.20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5675" y="44307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31" descr="© INSCALE GmbH, 14.06.20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97375" y="441166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31" descr="© INSCALE GmbH, 14.06.20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3825" y="3932238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27" descr="© INSCALE GmbH, 14.06.20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2988" y="2887663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52" descr="© INSCALE GmbH, 14.06.20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1863" y="2844800"/>
            <a:ext cx="357187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5" descr="© INSCALE GmbH, 14.06.20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563" y="378618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3" descr="© INSCALE GmbH, 14.06.20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5225" y="5053013"/>
            <a:ext cx="3571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13" descr="© INSCALE GmbH, 14.06.2010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9238" y="4421188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50" name="Group 33"/>
          <p:cNvGrpSpPr>
            <a:grpSpLocks/>
          </p:cNvGrpSpPr>
          <p:nvPr/>
        </p:nvGrpSpPr>
        <p:grpSpPr bwMode="auto">
          <a:xfrm>
            <a:off x="1628775" y="2295525"/>
            <a:ext cx="6692900" cy="628650"/>
            <a:chOff x="2238375" y="228600"/>
            <a:chExt cx="6692681" cy="629424"/>
          </a:xfrm>
        </p:grpSpPr>
        <p:sp>
          <p:nvSpPr>
            <p:cNvPr id="30" name="Rectangle 29"/>
            <p:cNvSpPr/>
            <p:nvPr/>
          </p:nvSpPr>
          <p:spPr>
            <a:xfrm>
              <a:off x="2238375" y="343041"/>
              <a:ext cx="180969" cy="171661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238375" y="686363"/>
              <a:ext cx="180969" cy="1716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200" dirty="0">
                <a:latin typeface="Calibri" panose="020F0502020204030204" pitchFamily="34" charset="0"/>
              </a:endParaRPr>
            </a:p>
          </p:txBody>
        </p:sp>
        <p:sp>
          <p:nvSpPr>
            <p:cNvPr id="18454" name="Rectangle 31"/>
            <p:cNvSpPr>
              <a:spLocks noChangeArrowheads="1"/>
            </p:cNvSpPr>
            <p:nvPr/>
          </p:nvSpPr>
          <p:spPr bwMode="auto">
            <a:xfrm>
              <a:off x="2438400" y="228600"/>
              <a:ext cx="649265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it-IT" altLang="sr-Latn-RS" sz="1200" i="0" u="none"/>
                <a:t>Broj banaka </a:t>
              </a:r>
              <a:r>
                <a:rPr lang="bs-Latn-BA" altLang="sr-Latn-RS" sz="1200" i="0" u="none"/>
                <a:t>koje </a:t>
              </a:r>
              <a:r>
                <a:rPr lang="it-IT" altLang="sr-Latn-RS" sz="1200" i="0" u="none"/>
                <a:t>čine više od 80</a:t>
              </a:r>
              <a:r>
                <a:rPr lang="bs-Latn-BA" altLang="sr-Latn-RS" sz="1200" i="0" u="none"/>
                <a:t>%</a:t>
              </a:r>
              <a:r>
                <a:rPr lang="it-IT" altLang="sr-Latn-RS" sz="1200" i="0" u="none"/>
                <a:t> </a:t>
              </a:r>
              <a:r>
                <a:rPr lang="bs-Latn-BA" altLang="sr-Latn-RS" sz="1200" i="0" u="none"/>
                <a:t>aktive</a:t>
              </a:r>
              <a:endParaRPr lang="en-US" altLang="sr-Latn-RS" sz="1200" i="0" u="none"/>
            </a:p>
          </p:txBody>
        </p:sp>
        <p:sp>
          <p:nvSpPr>
            <p:cNvPr id="18455" name="Rectangle 32"/>
            <p:cNvSpPr>
              <a:spLocks noChangeArrowheads="1"/>
            </p:cNvSpPr>
            <p:nvPr/>
          </p:nvSpPr>
          <p:spPr bwMode="auto">
            <a:xfrm>
              <a:off x="2438400" y="581025"/>
              <a:ext cx="53482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bs-Latn-BA" altLang="sr-Latn-RS" sz="1200" i="0" u="none"/>
                <a:t>Od čega: broj banaka u austrijskom i italijanskom vlasništvu</a:t>
              </a:r>
              <a:endParaRPr lang="en-US" altLang="sr-Latn-RS" sz="1200" i="0" u="non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5" descr="Map_Slide_14_EU_Map_All_network_lines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10"/>
          <a:stretch>
            <a:fillRect/>
          </a:stretch>
        </p:blipFill>
        <p:spPr>
          <a:xfrm>
            <a:off x="1349375" y="1484313"/>
            <a:ext cx="6445250" cy="5040312"/>
          </a:xfr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Prekogranično bankarstvo – model pod prijetnjom</a:t>
            </a:r>
            <a:endParaRPr lang="bs-Latn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Javni dug u eurozoni</a:t>
            </a:r>
            <a:endParaRPr lang="en-US" dirty="0" smtClean="0"/>
          </a:p>
        </p:txBody>
      </p:sp>
      <p:pic>
        <p:nvPicPr>
          <p:cNvPr id="21508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907"/>
          <a:stretch>
            <a:fillRect/>
          </a:stretch>
        </p:blipFill>
        <p:spPr>
          <a:xfrm>
            <a:off x="1055688" y="2243138"/>
            <a:ext cx="7032625" cy="42672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3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>
                <a:sym typeface="Helvetica Neue" charset="0"/>
              </a:rPr>
              <a:t>Procentualna promjena javnog duga u % BDP-a od 2007. do 2013.</a:t>
            </a:r>
            <a:endParaRPr lang="en-US" dirty="0">
              <a:sym typeface="Helvetica Neue" charset="0"/>
            </a:endParaRPr>
          </a:p>
        </p:txBody>
      </p:sp>
      <p:grpSp>
        <p:nvGrpSpPr>
          <p:cNvPr id="22531" name="Group 8"/>
          <p:cNvGrpSpPr>
            <a:grpSpLocks/>
          </p:cNvGrpSpPr>
          <p:nvPr/>
        </p:nvGrpSpPr>
        <p:grpSpPr bwMode="auto">
          <a:xfrm>
            <a:off x="1025525" y="1933575"/>
            <a:ext cx="6908800" cy="4505325"/>
            <a:chOff x="0" y="290"/>
            <a:chExt cx="4352" cy="2838"/>
          </a:xfrm>
        </p:grpSpPr>
        <p:sp>
          <p:nvSpPr>
            <p:cNvPr id="22593" name="Rectangle 3"/>
            <p:cNvSpPr>
              <a:spLocks/>
            </p:cNvSpPr>
            <p:nvPr/>
          </p:nvSpPr>
          <p:spPr bwMode="auto">
            <a:xfrm>
              <a:off x="264" y="393"/>
              <a:ext cx="4088" cy="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sr-Latn-RS" altLang="sr-Latn-RS" sz="1400" i="0" u="none">
                <a:latin typeface="+mj-lt"/>
              </a:endParaRPr>
            </a:p>
          </p:txBody>
        </p:sp>
        <p:sp>
          <p:nvSpPr>
            <p:cNvPr id="22594" name="Rectangle 4"/>
            <p:cNvSpPr>
              <a:spLocks/>
            </p:cNvSpPr>
            <p:nvPr/>
          </p:nvSpPr>
          <p:spPr bwMode="auto">
            <a:xfrm>
              <a:off x="6" y="29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sr-Latn-RS" sz="1600" i="0" u="none">
                  <a:latin typeface="+mj-lt"/>
                  <a:ea typeface="Helvetica Neue"/>
                  <a:cs typeface="Helvetica Neue"/>
                  <a:sym typeface="Helvetica Neue"/>
                </a:rPr>
                <a:t>90</a:t>
              </a:r>
            </a:p>
          </p:txBody>
        </p:sp>
        <p:sp>
          <p:nvSpPr>
            <p:cNvPr id="22595" name="Rectangle 5"/>
            <p:cNvSpPr>
              <a:spLocks/>
            </p:cNvSpPr>
            <p:nvPr/>
          </p:nvSpPr>
          <p:spPr bwMode="auto">
            <a:xfrm>
              <a:off x="48" y="2938"/>
              <a:ext cx="17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sr-Latn-RS" sz="1600" i="0" u="none">
                  <a:latin typeface="+mj-lt"/>
                  <a:ea typeface="Helvetica Neue"/>
                  <a:cs typeface="Helvetica Neue"/>
                  <a:sym typeface="Helvetica Neue"/>
                </a:rPr>
                <a:t>0</a:t>
              </a:r>
            </a:p>
          </p:txBody>
        </p:sp>
        <p:sp>
          <p:nvSpPr>
            <p:cNvPr id="22596" name="Rectangle 6"/>
            <p:cNvSpPr>
              <a:spLocks/>
            </p:cNvSpPr>
            <p:nvPr/>
          </p:nvSpPr>
          <p:spPr bwMode="auto">
            <a:xfrm>
              <a:off x="0" y="1186"/>
              <a:ext cx="1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sr-Latn-RS" sz="1600" i="0" u="none">
                  <a:latin typeface="+mj-lt"/>
                  <a:ea typeface="Helvetica Neue"/>
                  <a:cs typeface="Helvetica Neue"/>
                  <a:sym typeface="Helvetica Neue"/>
                </a:rPr>
                <a:t>60</a:t>
              </a:r>
            </a:p>
          </p:txBody>
        </p:sp>
        <p:sp>
          <p:nvSpPr>
            <p:cNvPr id="22597" name="Rectangle 7"/>
            <p:cNvSpPr>
              <a:spLocks/>
            </p:cNvSpPr>
            <p:nvPr/>
          </p:nvSpPr>
          <p:spPr bwMode="auto">
            <a:xfrm>
              <a:off x="8" y="2040"/>
              <a:ext cx="17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sr-Latn-RS" sz="1600" i="0" u="none">
                  <a:latin typeface="+mj-lt"/>
                  <a:ea typeface="Helvetica Neue"/>
                  <a:cs typeface="Helvetica Neue"/>
                  <a:sym typeface="Helvetica Neue"/>
                </a:rPr>
                <a:t>30</a:t>
              </a:r>
            </a:p>
          </p:txBody>
        </p:sp>
      </p:grpSp>
      <p:sp>
        <p:nvSpPr>
          <p:cNvPr id="22532" name="AutoShape 53"/>
          <p:cNvSpPr>
            <a:spLocks/>
          </p:cNvSpPr>
          <p:nvPr/>
        </p:nvSpPr>
        <p:spPr bwMode="auto">
          <a:xfrm flipH="1">
            <a:off x="7353300" y="5549900"/>
            <a:ext cx="190500" cy="3175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3" name="AutoShape 54"/>
          <p:cNvSpPr>
            <a:spLocks/>
          </p:cNvSpPr>
          <p:nvPr/>
        </p:nvSpPr>
        <p:spPr bwMode="auto">
          <a:xfrm flipH="1">
            <a:off x="7658100" y="5727700"/>
            <a:ext cx="190500" cy="3175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4" name="AutoShape 55"/>
          <p:cNvSpPr>
            <a:spLocks/>
          </p:cNvSpPr>
          <p:nvPr/>
        </p:nvSpPr>
        <p:spPr bwMode="auto">
          <a:xfrm flipH="1">
            <a:off x="6413500" y="4610100"/>
            <a:ext cx="190500" cy="5842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5" name="AutoShape 56"/>
          <p:cNvSpPr>
            <a:spLocks/>
          </p:cNvSpPr>
          <p:nvPr/>
        </p:nvSpPr>
        <p:spPr bwMode="auto">
          <a:xfrm flipH="1">
            <a:off x="5727700" y="4500563"/>
            <a:ext cx="190500" cy="11557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6" name="AutoShape 57"/>
          <p:cNvSpPr>
            <a:spLocks/>
          </p:cNvSpPr>
          <p:nvPr/>
        </p:nvSpPr>
        <p:spPr bwMode="auto">
          <a:xfrm flipH="1">
            <a:off x="5397500" y="4508500"/>
            <a:ext cx="190500" cy="13589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7" name="AutoShape 58"/>
          <p:cNvSpPr>
            <a:spLocks/>
          </p:cNvSpPr>
          <p:nvPr/>
        </p:nvSpPr>
        <p:spPr bwMode="auto">
          <a:xfrm flipH="1">
            <a:off x="5105400" y="4313238"/>
            <a:ext cx="190500" cy="11938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8" name="AutoShape 59"/>
          <p:cNvSpPr>
            <a:spLocks/>
          </p:cNvSpPr>
          <p:nvPr/>
        </p:nvSpPr>
        <p:spPr bwMode="auto">
          <a:xfrm flipH="1">
            <a:off x="4787900" y="4318000"/>
            <a:ext cx="190500" cy="10414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39" name="AutoShape 60"/>
          <p:cNvSpPr>
            <a:spLocks/>
          </p:cNvSpPr>
          <p:nvPr/>
        </p:nvSpPr>
        <p:spPr bwMode="auto">
          <a:xfrm flipH="1">
            <a:off x="4394200" y="4227513"/>
            <a:ext cx="190500" cy="14605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0" name="AutoShape 61"/>
          <p:cNvSpPr>
            <a:spLocks/>
          </p:cNvSpPr>
          <p:nvPr/>
        </p:nvSpPr>
        <p:spPr bwMode="auto">
          <a:xfrm flipH="1">
            <a:off x="4102100" y="4038600"/>
            <a:ext cx="190500" cy="9398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1" name="AutoShape 62"/>
          <p:cNvSpPr>
            <a:spLocks/>
          </p:cNvSpPr>
          <p:nvPr/>
        </p:nvSpPr>
        <p:spPr bwMode="auto">
          <a:xfrm flipH="1">
            <a:off x="3784600" y="3716338"/>
            <a:ext cx="190500" cy="11938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2" name="AutoShape 63"/>
          <p:cNvSpPr>
            <a:spLocks/>
          </p:cNvSpPr>
          <p:nvPr/>
        </p:nvSpPr>
        <p:spPr bwMode="auto">
          <a:xfrm flipH="1">
            <a:off x="3467100" y="3678238"/>
            <a:ext cx="190500" cy="13081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3" name="AutoShape 64"/>
          <p:cNvSpPr>
            <a:spLocks/>
          </p:cNvSpPr>
          <p:nvPr/>
        </p:nvSpPr>
        <p:spPr bwMode="auto">
          <a:xfrm flipH="1">
            <a:off x="3136900" y="3543300"/>
            <a:ext cx="190500" cy="5842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4" name="AutoShape 65"/>
          <p:cNvSpPr>
            <a:spLocks/>
          </p:cNvSpPr>
          <p:nvPr/>
        </p:nvSpPr>
        <p:spPr bwMode="auto">
          <a:xfrm flipH="1">
            <a:off x="2794000" y="3556000"/>
            <a:ext cx="190500" cy="11938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5" name="AutoShape 66"/>
          <p:cNvSpPr>
            <a:spLocks/>
          </p:cNvSpPr>
          <p:nvPr/>
        </p:nvSpPr>
        <p:spPr bwMode="auto">
          <a:xfrm flipH="1">
            <a:off x="2476500" y="3243263"/>
            <a:ext cx="190500" cy="5842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6" name="AutoShape 67"/>
          <p:cNvSpPr>
            <a:spLocks/>
          </p:cNvSpPr>
          <p:nvPr/>
        </p:nvSpPr>
        <p:spPr bwMode="auto">
          <a:xfrm flipH="1">
            <a:off x="2146300" y="3103563"/>
            <a:ext cx="190500" cy="16002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7" name="AutoShape 68"/>
          <p:cNvSpPr>
            <a:spLocks/>
          </p:cNvSpPr>
          <p:nvPr/>
        </p:nvSpPr>
        <p:spPr bwMode="auto">
          <a:xfrm flipH="1">
            <a:off x="1828800" y="2944813"/>
            <a:ext cx="190500" cy="22606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22548" name="AutoShape 69"/>
          <p:cNvSpPr>
            <a:spLocks/>
          </p:cNvSpPr>
          <p:nvPr/>
        </p:nvSpPr>
        <p:spPr bwMode="auto">
          <a:xfrm flipH="1">
            <a:off x="1511300" y="2581275"/>
            <a:ext cx="190500" cy="558800"/>
          </a:xfrm>
          <a:prstGeom prst="roundRect">
            <a:avLst>
              <a:gd name="adj" fmla="val 50000"/>
            </a:avLst>
          </a:prstGeom>
          <a:solidFill>
            <a:srgbClr val="336699"/>
          </a:solidFill>
          <a:ln>
            <a:noFill/>
          </a:ln>
          <a:effectLst>
            <a:outerShdw algn="ctr" rotWithShape="0">
              <a:srgbClr val="FF0000">
                <a:alpha val="79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sr-Latn-RS" altLang="sr-Latn-RS" sz="1400" i="0" u="none">
              <a:latin typeface="+mj-lt"/>
            </a:endParaRPr>
          </a:p>
        </p:txBody>
      </p:sp>
      <p:sp>
        <p:nvSpPr>
          <p:cNvPr id="35864" name="Line 73"/>
          <p:cNvSpPr>
            <a:spLocks noChangeShapeType="1"/>
          </p:cNvSpPr>
          <p:nvPr/>
        </p:nvSpPr>
        <p:spPr bwMode="auto">
          <a:xfrm rot="10800000" flipH="1">
            <a:off x="1485900" y="4240213"/>
            <a:ext cx="643890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 i="0" u="none">
              <a:latin typeface="+mj-lt"/>
            </a:endParaRPr>
          </a:p>
        </p:txBody>
      </p:sp>
      <p:sp>
        <p:nvSpPr>
          <p:cNvPr id="22550" name="Rectangle 74"/>
          <p:cNvSpPr>
            <a:spLocks/>
          </p:cNvSpPr>
          <p:nvPr/>
        </p:nvSpPr>
        <p:spPr bwMode="auto">
          <a:xfrm>
            <a:off x="5364163" y="3965575"/>
            <a:ext cx="291425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bs-Latn-BA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Prosjek ostalih velikih </a:t>
            </a:r>
            <a:r>
              <a:rPr lang="bs-Latn-BA" altLang="sr-Latn-RS" sz="1100" i="0" u="none" dirty="0" smtClean="0">
                <a:latin typeface="+mj-lt"/>
                <a:ea typeface="Helvetica Neue"/>
                <a:cs typeface="Helvetica Neue"/>
                <a:sym typeface="Helvetica Neue"/>
              </a:rPr>
              <a:t>evropskih </a:t>
            </a:r>
            <a:r>
              <a:rPr lang="bs-Latn-BA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tržišta u</a:t>
            </a:r>
            <a:r>
              <a:rPr lang="en-US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 </a:t>
            </a:r>
            <a:r>
              <a:rPr lang="en-US" altLang="sr-Latn-RS" sz="1100" i="0" u="none" dirty="0" smtClean="0">
                <a:latin typeface="+mj-lt"/>
                <a:ea typeface="Helvetica Neue"/>
                <a:cs typeface="Helvetica Neue"/>
                <a:sym typeface="Helvetica Neue"/>
              </a:rPr>
              <a:t>2013</a:t>
            </a:r>
            <a:r>
              <a:rPr lang="bs-Latn-BA" altLang="sr-Latn-RS" sz="1100" i="0" u="none" dirty="0" smtClean="0">
                <a:latin typeface="+mj-lt"/>
                <a:ea typeface="Helvetica Neue"/>
                <a:cs typeface="Helvetica Neue"/>
                <a:sym typeface="Helvetica Neue"/>
              </a:rPr>
              <a:t>.</a:t>
            </a:r>
            <a:endParaRPr lang="en-US" altLang="sr-Latn-RS" sz="1100" i="0" u="none" dirty="0">
              <a:latin typeface="+mj-lt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2551" name="Picture 7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1300" y="38989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2" name="Picture 7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687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7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163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4" name="Picture 7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4600" y="41910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5" name="Picture 7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2500" y="44704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6" name="Picture 8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148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7" name="Picture 8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9845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8" name="Picture 8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4290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9" name="Picture 8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8000" y="27813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0" name="Picture 8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7700" y="53848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1" name="Picture 8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4958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2" name="Picture 8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0500" y="24003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3" name="Picture 8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7100" y="41910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4" name="Picture 8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4483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5" name="Picture 8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6900" y="43561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6" name="Picture 90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6700" y="43561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7" name="Picture 91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5700" y="31115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8" name="Picture 92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0546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69" name="Picture 93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6300" y="35560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70" name="Picture 94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6261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71" name="Rectangle 95"/>
          <p:cNvSpPr>
            <a:spLocks/>
          </p:cNvSpPr>
          <p:nvPr/>
        </p:nvSpPr>
        <p:spPr bwMode="auto">
          <a:xfrm>
            <a:off x="6035675" y="4305300"/>
            <a:ext cx="23884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TUR</a:t>
            </a:r>
          </a:p>
        </p:txBody>
      </p:sp>
      <p:sp>
        <p:nvSpPr>
          <p:cNvPr id="22572" name="Rectangle 96"/>
          <p:cNvSpPr>
            <a:spLocks/>
          </p:cNvSpPr>
          <p:nvPr/>
        </p:nvSpPr>
        <p:spPr bwMode="auto">
          <a:xfrm>
            <a:off x="7324725" y="5283200"/>
            <a:ext cx="23564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RUS</a:t>
            </a:r>
          </a:p>
        </p:txBody>
      </p:sp>
      <p:sp>
        <p:nvSpPr>
          <p:cNvPr id="22573" name="Rectangle 97"/>
          <p:cNvSpPr>
            <a:spLocks/>
          </p:cNvSpPr>
          <p:nvPr/>
        </p:nvSpPr>
        <p:spPr bwMode="auto">
          <a:xfrm>
            <a:off x="2433638" y="2946400"/>
            <a:ext cx="21640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ALB</a:t>
            </a:r>
          </a:p>
        </p:txBody>
      </p:sp>
      <p:sp>
        <p:nvSpPr>
          <p:cNvPr id="22574" name="Rectangle 98"/>
          <p:cNvSpPr>
            <a:spLocks/>
          </p:cNvSpPr>
          <p:nvPr/>
        </p:nvSpPr>
        <p:spPr bwMode="auto">
          <a:xfrm>
            <a:off x="2112963" y="2819400"/>
            <a:ext cx="22762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SRB</a:t>
            </a:r>
          </a:p>
        </p:txBody>
      </p:sp>
      <p:sp>
        <p:nvSpPr>
          <p:cNvPr id="22575" name="Rectangle 99"/>
          <p:cNvSpPr>
            <a:spLocks/>
          </p:cNvSpPr>
          <p:nvPr/>
        </p:nvSpPr>
        <p:spPr bwMode="auto">
          <a:xfrm>
            <a:off x="5688013" y="4584700"/>
            <a:ext cx="25487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ROU</a:t>
            </a:r>
          </a:p>
        </p:txBody>
      </p:sp>
      <p:sp>
        <p:nvSpPr>
          <p:cNvPr id="22576" name="Rectangle 100"/>
          <p:cNvSpPr>
            <a:spLocks/>
          </p:cNvSpPr>
          <p:nvPr/>
        </p:nvSpPr>
        <p:spPr bwMode="auto">
          <a:xfrm>
            <a:off x="4765675" y="4025900"/>
            <a:ext cx="2099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BIH</a:t>
            </a:r>
          </a:p>
        </p:txBody>
      </p:sp>
      <p:sp>
        <p:nvSpPr>
          <p:cNvPr id="22577" name="Rectangle 101"/>
          <p:cNvSpPr>
            <a:spLocks/>
          </p:cNvSpPr>
          <p:nvPr/>
        </p:nvSpPr>
        <p:spPr bwMode="auto">
          <a:xfrm>
            <a:off x="3414713" y="3390900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MNE</a:t>
            </a:r>
          </a:p>
        </p:txBody>
      </p:sp>
      <p:sp>
        <p:nvSpPr>
          <p:cNvPr id="22578" name="Rectangle 102"/>
          <p:cNvSpPr>
            <a:spLocks/>
          </p:cNvSpPr>
          <p:nvPr/>
        </p:nvSpPr>
        <p:spPr bwMode="auto">
          <a:xfrm>
            <a:off x="2762250" y="3251200"/>
            <a:ext cx="24365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HRV</a:t>
            </a:r>
          </a:p>
        </p:txBody>
      </p:sp>
      <p:sp>
        <p:nvSpPr>
          <p:cNvPr id="22579" name="Rectangle 103"/>
          <p:cNvSpPr>
            <a:spLocks/>
          </p:cNvSpPr>
          <p:nvPr/>
        </p:nvSpPr>
        <p:spPr bwMode="auto">
          <a:xfrm>
            <a:off x="6661150" y="4902200"/>
            <a:ext cx="26289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MDA</a:t>
            </a:r>
          </a:p>
        </p:txBody>
      </p:sp>
      <p:sp>
        <p:nvSpPr>
          <p:cNvPr id="22580" name="Rectangle 104"/>
          <p:cNvSpPr>
            <a:spLocks/>
          </p:cNvSpPr>
          <p:nvPr/>
        </p:nvSpPr>
        <p:spPr bwMode="auto">
          <a:xfrm>
            <a:off x="3106738" y="3251200"/>
            <a:ext cx="22602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POL</a:t>
            </a:r>
          </a:p>
        </p:txBody>
      </p:sp>
      <p:sp>
        <p:nvSpPr>
          <p:cNvPr id="22581" name="Rectangle 105"/>
          <p:cNvSpPr>
            <a:spLocks/>
          </p:cNvSpPr>
          <p:nvPr/>
        </p:nvSpPr>
        <p:spPr bwMode="auto">
          <a:xfrm>
            <a:off x="4370388" y="3949700"/>
            <a:ext cx="23884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UKR</a:t>
            </a:r>
          </a:p>
        </p:txBody>
      </p:sp>
      <p:sp>
        <p:nvSpPr>
          <p:cNvPr id="22582" name="Rectangle 106"/>
          <p:cNvSpPr>
            <a:spLocks/>
          </p:cNvSpPr>
          <p:nvPr/>
        </p:nvSpPr>
        <p:spPr bwMode="auto">
          <a:xfrm>
            <a:off x="6356350" y="4330700"/>
            <a:ext cx="26129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MKD</a:t>
            </a:r>
          </a:p>
        </p:txBody>
      </p:sp>
      <p:sp>
        <p:nvSpPr>
          <p:cNvPr id="22583" name="Rectangle 107"/>
          <p:cNvSpPr>
            <a:spLocks/>
          </p:cNvSpPr>
          <p:nvPr/>
        </p:nvSpPr>
        <p:spPr bwMode="auto">
          <a:xfrm>
            <a:off x="5367338" y="4584700"/>
            <a:ext cx="21800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LVA</a:t>
            </a:r>
          </a:p>
        </p:txBody>
      </p:sp>
      <p:sp>
        <p:nvSpPr>
          <p:cNvPr id="22584" name="Rectangle 108"/>
          <p:cNvSpPr>
            <a:spLocks/>
          </p:cNvSpPr>
          <p:nvPr/>
        </p:nvSpPr>
        <p:spPr bwMode="auto">
          <a:xfrm>
            <a:off x="6996113" y="5207000"/>
            <a:ext cx="24045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BGR</a:t>
            </a:r>
          </a:p>
        </p:txBody>
      </p:sp>
      <p:sp>
        <p:nvSpPr>
          <p:cNvPr id="22585" name="Rectangle 109"/>
          <p:cNvSpPr>
            <a:spLocks/>
          </p:cNvSpPr>
          <p:nvPr/>
        </p:nvSpPr>
        <p:spPr bwMode="auto">
          <a:xfrm>
            <a:off x="1785938" y="2616200"/>
            <a:ext cx="2340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SVN</a:t>
            </a:r>
          </a:p>
        </p:txBody>
      </p:sp>
      <p:sp>
        <p:nvSpPr>
          <p:cNvPr id="22586" name="Rectangle 110"/>
          <p:cNvSpPr>
            <a:spLocks/>
          </p:cNvSpPr>
          <p:nvPr/>
        </p:nvSpPr>
        <p:spPr bwMode="auto">
          <a:xfrm>
            <a:off x="4062413" y="3733800"/>
            <a:ext cx="22121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CZE</a:t>
            </a:r>
          </a:p>
        </p:txBody>
      </p:sp>
      <p:sp>
        <p:nvSpPr>
          <p:cNvPr id="22587" name="Rectangle 111"/>
          <p:cNvSpPr>
            <a:spLocks/>
          </p:cNvSpPr>
          <p:nvPr/>
        </p:nvSpPr>
        <p:spPr bwMode="auto">
          <a:xfrm>
            <a:off x="5075238" y="4025900"/>
            <a:ext cx="22281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LTU</a:t>
            </a:r>
          </a:p>
        </p:txBody>
      </p:sp>
      <p:sp>
        <p:nvSpPr>
          <p:cNvPr id="22588" name="Rectangle 112"/>
          <p:cNvSpPr>
            <a:spLocks/>
          </p:cNvSpPr>
          <p:nvPr/>
        </p:nvSpPr>
        <p:spPr bwMode="auto">
          <a:xfrm>
            <a:off x="1462088" y="2235200"/>
            <a:ext cx="25487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HUN</a:t>
            </a:r>
          </a:p>
        </p:txBody>
      </p:sp>
      <p:sp>
        <p:nvSpPr>
          <p:cNvPr id="22589" name="Rectangle 113"/>
          <p:cNvSpPr>
            <a:spLocks/>
          </p:cNvSpPr>
          <p:nvPr/>
        </p:nvSpPr>
        <p:spPr bwMode="auto">
          <a:xfrm>
            <a:off x="3741738" y="3403600"/>
            <a:ext cx="22442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SVK</a:t>
            </a:r>
          </a:p>
        </p:txBody>
      </p:sp>
      <p:sp>
        <p:nvSpPr>
          <p:cNvPr id="22590" name="Rectangle 114"/>
          <p:cNvSpPr>
            <a:spLocks/>
          </p:cNvSpPr>
          <p:nvPr/>
        </p:nvSpPr>
        <p:spPr bwMode="auto">
          <a:xfrm>
            <a:off x="7648575" y="5461000"/>
            <a:ext cx="21961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sr-Latn-RS" sz="1000" i="0" u="none">
                <a:latin typeface="+mj-lt"/>
                <a:ea typeface="Helvetica Neue"/>
                <a:cs typeface="Helvetica Neue"/>
                <a:sym typeface="Helvetica Neue"/>
              </a:rPr>
              <a:t>EST</a:t>
            </a:r>
          </a:p>
        </p:txBody>
      </p:sp>
      <p:sp>
        <p:nvSpPr>
          <p:cNvPr id="117" name="Line 73"/>
          <p:cNvSpPr>
            <a:spLocks noChangeShapeType="1"/>
          </p:cNvSpPr>
          <p:nvPr/>
        </p:nvSpPr>
        <p:spPr bwMode="auto">
          <a:xfrm rot="10800000" flipH="1">
            <a:off x="1465263" y="5011738"/>
            <a:ext cx="6438900" cy="0"/>
          </a:xfrm>
          <a:prstGeom prst="line">
            <a:avLst/>
          </a:prstGeom>
          <a:ln w="38100">
            <a:solidFill>
              <a:srgbClr val="336699"/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pPr>
              <a:defRPr/>
            </a:pPr>
            <a:endParaRPr lang="en-US" i="0" u="none">
              <a:latin typeface="+mj-lt"/>
            </a:endParaRPr>
          </a:p>
        </p:txBody>
      </p:sp>
      <p:sp>
        <p:nvSpPr>
          <p:cNvPr id="22592" name="Rectangle 74"/>
          <p:cNvSpPr>
            <a:spLocks/>
          </p:cNvSpPr>
          <p:nvPr/>
        </p:nvSpPr>
        <p:spPr bwMode="auto">
          <a:xfrm>
            <a:off x="2262188" y="5068888"/>
            <a:ext cx="141705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bs-Latn-BA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Prosjek </a:t>
            </a:r>
            <a:r>
              <a:rPr lang="en-US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CESEE </a:t>
            </a:r>
            <a:r>
              <a:rPr lang="bs-Latn-BA" altLang="sr-Latn-RS" sz="1100" i="0" u="none" dirty="0">
                <a:latin typeface="+mj-lt"/>
                <a:ea typeface="Helvetica Neue"/>
                <a:cs typeface="Helvetica Neue"/>
                <a:sym typeface="Helvetica Neue"/>
              </a:rPr>
              <a:t>u </a:t>
            </a:r>
            <a:r>
              <a:rPr lang="en-US" altLang="sr-Latn-RS" sz="1100" i="0" u="none" dirty="0" smtClean="0">
                <a:latin typeface="+mj-lt"/>
                <a:ea typeface="Helvetica Neue"/>
                <a:cs typeface="Helvetica Neue"/>
                <a:sym typeface="Helvetica Neue"/>
              </a:rPr>
              <a:t>2007</a:t>
            </a:r>
            <a:r>
              <a:rPr lang="bs-Latn-BA" altLang="sr-Latn-RS" sz="1100" i="0" u="none" dirty="0" smtClean="0">
                <a:latin typeface="+mj-lt"/>
                <a:ea typeface="Helvetica Neue"/>
                <a:cs typeface="Helvetica Neue"/>
                <a:sym typeface="Helvetica Neue"/>
              </a:rPr>
              <a:t>.</a:t>
            </a:r>
            <a:endParaRPr lang="en-US" altLang="sr-Latn-RS" sz="1100" i="0" u="none" dirty="0">
              <a:latin typeface="+mj-lt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683943"/>
              </p:ext>
            </p:extLst>
          </p:nvPr>
        </p:nvGraphicFramePr>
        <p:xfrm>
          <a:off x="539429" y="2924944"/>
          <a:ext cx="8065143" cy="2882904"/>
        </p:xfrm>
        <a:graphic>
          <a:graphicData uri="http://schemas.openxmlformats.org/drawingml/2006/table">
            <a:tbl>
              <a:tblPr/>
              <a:tblGrid>
                <a:gridCol w="1650620"/>
                <a:gridCol w="917009"/>
                <a:gridCol w="917010"/>
                <a:gridCol w="917009"/>
                <a:gridCol w="917010"/>
                <a:gridCol w="915495"/>
                <a:gridCol w="915495"/>
                <a:gridCol w="915495"/>
              </a:tblGrid>
              <a:tr h="360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Zemlja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2008.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2009.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2010.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2011.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2012.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Albanija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Bosna </a:t>
                      </a: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 Hercegovina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Hrvatska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Makedonija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Crna</a:t>
                      </a:r>
                      <a:r>
                        <a:rPr lang="en-GB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Gora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Srbija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PROSJEK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Konsolidovani budžetski bilansi zemalja Zapadnog Balkana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395288" y="6165850"/>
            <a:ext cx="79216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s-Latn-BA" sz="1050" i="0" u="none" dirty="0">
                <a:latin typeface="Calibri" panose="020F0502020204030204" pitchFamily="34" charset="0"/>
              </a:rPr>
              <a:t>Izvor: </a:t>
            </a:r>
            <a:r>
              <a:rPr lang="en-US" sz="1050" i="0" u="none" dirty="0">
                <a:latin typeface="Calibri" panose="020F0502020204030204" pitchFamily="34" charset="0"/>
              </a:rPr>
              <a:t>International Monetary Fund, World Economic Outlook Database, </a:t>
            </a:r>
            <a:r>
              <a:rPr lang="bs-Latn-BA" sz="1050" i="0" u="none" dirty="0">
                <a:latin typeface="Calibri" panose="020F0502020204030204" pitchFamily="34" charset="0"/>
              </a:rPr>
              <a:t>a</a:t>
            </a:r>
            <a:r>
              <a:rPr lang="en-US" sz="1050" i="0" u="none" dirty="0" err="1" smtClean="0">
                <a:latin typeface="Calibri" panose="020F0502020204030204" pitchFamily="34" charset="0"/>
              </a:rPr>
              <a:t>pril</a:t>
            </a:r>
            <a:r>
              <a:rPr lang="en-US" sz="1050" i="0" u="none" dirty="0" smtClean="0">
                <a:latin typeface="Calibri" panose="020F0502020204030204" pitchFamily="34" charset="0"/>
              </a:rPr>
              <a:t> 2014</a:t>
            </a:r>
            <a:r>
              <a:rPr lang="bs-Latn-BA" sz="1050" i="0" u="none" dirty="0" smtClean="0">
                <a:latin typeface="Calibri" panose="020F0502020204030204" pitchFamily="34" charset="0"/>
              </a:rPr>
              <a:t>, </a:t>
            </a:r>
            <a:r>
              <a:rPr lang="bs-Latn-BA" sz="1050" i="0" u="none" dirty="0">
                <a:latin typeface="Calibri" panose="020F0502020204030204" pitchFamily="34" charset="0"/>
              </a:rPr>
              <a:t>podaci s oznakom * su procjene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2565400"/>
            <a:ext cx="79216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bs-Latn-BA" sz="1050" i="0" u="none" dirty="0">
                <a:latin typeface="Calibri" panose="020F0502020204030204" pitchFamily="34" charset="0"/>
              </a:rPr>
              <a:t>U% BDP-a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Ukupna budžetska potrošnja u zemaljama Zapadnog Balkana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23850" y="2565400"/>
            <a:ext cx="79216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bs-Latn-BA" sz="1050" i="0" u="none" dirty="0">
                <a:latin typeface="Calibri" panose="020F0502020204030204" pitchFamily="34" charset="0"/>
              </a:rPr>
              <a:t>U% BDP-a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288" y="6165850"/>
            <a:ext cx="79216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s-Latn-BA" sz="1050" i="0" u="none" dirty="0">
                <a:latin typeface="Calibri" panose="020F0502020204030204" pitchFamily="34" charset="0"/>
              </a:rPr>
              <a:t>Izvor: International Monetary Fund, World Economic Outlook Database, </a:t>
            </a:r>
            <a:r>
              <a:rPr lang="bs-Latn-BA" sz="1050" i="0" u="none" dirty="0" smtClean="0">
                <a:latin typeface="Calibri" panose="020F0502020204030204" pitchFamily="34" charset="0"/>
              </a:rPr>
              <a:t>april 2014, </a:t>
            </a:r>
            <a:r>
              <a:rPr lang="bs-Latn-BA" sz="1050" i="0" u="none" dirty="0">
                <a:latin typeface="Calibri" panose="020F0502020204030204" pitchFamily="34" charset="0"/>
              </a:rPr>
              <a:t>podaci s oznakom * su procjene</a:t>
            </a:r>
          </a:p>
        </p:txBody>
      </p:sp>
      <p:graphicFrame>
        <p:nvGraphicFramePr>
          <p:cNvPr id="8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4371763"/>
              </p:ext>
            </p:extLst>
          </p:nvPr>
        </p:nvGraphicFramePr>
        <p:xfrm>
          <a:off x="539429" y="2924944"/>
          <a:ext cx="8065143" cy="2882904"/>
        </p:xfrm>
        <a:graphic>
          <a:graphicData uri="http://schemas.openxmlformats.org/drawingml/2006/table">
            <a:tbl>
              <a:tblPr/>
              <a:tblGrid>
                <a:gridCol w="1650620"/>
                <a:gridCol w="917009"/>
                <a:gridCol w="917010"/>
                <a:gridCol w="917009"/>
                <a:gridCol w="917010"/>
                <a:gridCol w="915495"/>
                <a:gridCol w="915495"/>
                <a:gridCol w="915495"/>
              </a:tblGrid>
              <a:tr h="360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Zemlja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2008.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2009.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2010.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2011.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2012.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2013.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2014.</a:t>
                      </a:r>
                      <a:endParaRPr lang="bs-Latn-BA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Albanija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Bosna </a:t>
                      </a: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i Hercegovina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Hrvatska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Makedonija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Crna</a:t>
                      </a:r>
                      <a:r>
                        <a:rPr lang="en-GB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Gora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Srbija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48,3*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 smtClean="0"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PROSJEK</a:t>
                      </a:r>
                      <a:endParaRPr lang="bs-Latn-BA" sz="1200" b="1" dirty="0"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75" marR="6857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</a:t>
                      </a:r>
                      <a:endParaRPr lang="bs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/>
              <a:t>Stopa nezaposlenosti u % u </a:t>
            </a:r>
            <a:r>
              <a:rPr lang="bs-Latn-BA" dirty="0" smtClean="0"/>
              <a:t>2013. </a:t>
            </a:r>
            <a:endParaRPr lang="bs-Latn-BA" dirty="0"/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1223995" y="1490663"/>
            <a:ext cx="7324661" cy="4968843"/>
            <a:chOff x="954120" y="1762124"/>
            <a:chExt cx="7324661" cy="4968993"/>
          </a:xfrm>
        </p:grpSpPr>
        <p:graphicFrame>
          <p:nvGraphicFramePr>
            <p:cNvPr id="3" name="Object 2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="" val="2050073416"/>
                </p:ext>
              </p:extLst>
            </p:nvPr>
          </p:nvGraphicFramePr>
          <p:xfrm>
            <a:off x="954120" y="1844856"/>
            <a:ext cx="7324661" cy="488626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342" name="Rectangle 23"/>
            <p:cNvSpPr>
              <a:spLocks/>
            </p:cNvSpPr>
            <p:nvPr/>
          </p:nvSpPr>
          <p:spPr bwMode="auto">
            <a:xfrm>
              <a:off x="1246497" y="1762124"/>
              <a:ext cx="0" cy="246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36699"/>
                </a:buClr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sr-Latn-RS" altLang="sr-Latn-RS" sz="16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pic>
          <p:nvPicPr>
            <p:cNvPr id="14343" name="Picture 4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0553" y="477081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4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0621" y="400506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Picture 5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9007" y="3717032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5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4434" y="428446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5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2523" y="456386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53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290" y="4704795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5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642" y="2780928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5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038" y="440363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1" name="Picture 5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5438" y="447836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2" name="Picture 57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7046" y="423142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3" name="Picture 58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438" y="228550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4" name="Picture 5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0661" y="4345743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5" name="Picture 6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534" y="2564904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6" name="Picture 6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7646" y="4984195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62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9640" y="4814237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8" name="Picture 63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9309" y="4262605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9" name="Picture 64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0205" y="414908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0" name="Picture 65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5383" y="4914721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1" name="Picture 66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4" y="3653656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2" name="Picture 67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7263" y="4681260"/>
              <a:ext cx="27940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3" name="Picture 2"/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6096" y="5548847"/>
              <a:ext cx="280800" cy="28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TextBox 49"/>
          <p:cNvSpPr txBox="1"/>
          <p:nvPr/>
        </p:nvSpPr>
        <p:spPr>
          <a:xfrm>
            <a:off x="395288" y="6343650"/>
            <a:ext cx="79216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bs-Latn-BA" sz="1050" i="0" u="none" dirty="0" smtClean="0">
                <a:latin typeface="Calibri" panose="020F0502020204030204" pitchFamily="34" charset="0"/>
              </a:rPr>
              <a:t>Izvor</a:t>
            </a:r>
            <a:r>
              <a:rPr lang="en-US" sz="1050" i="0" u="none" dirty="0" smtClean="0">
                <a:latin typeface="Calibri" panose="020F0502020204030204" pitchFamily="34" charset="0"/>
              </a:rPr>
              <a:t>: </a:t>
            </a:r>
            <a:r>
              <a:rPr lang="en-US" sz="1050" i="0" u="none" dirty="0">
                <a:latin typeface="Calibri" panose="020F0502020204030204" pitchFamily="34" charset="0"/>
              </a:rPr>
              <a:t>IMF, World Economic Database, </a:t>
            </a:r>
            <a:r>
              <a:rPr lang="bs-Latn-BA" sz="1050" i="0" u="none" dirty="0" smtClean="0">
                <a:latin typeface="Calibri" panose="020F0502020204030204" pitchFamily="34" charset="0"/>
              </a:rPr>
              <a:t>stope su izračuni MMF-a</a:t>
            </a:r>
            <a:r>
              <a:rPr lang="en-US" sz="1050" i="0" u="none" dirty="0" smtClean="0">
                <a:latin typeface="Calibri" panose="020F0502020204030204" pitchFamily="34" charset="0"/>
              </a:rPr>
              <a:t>, </a:t>
            </a:r>
            <a:r>
              <a:rPr lang="bs-Latn-BA" sz="1050" i="0" u="none" dirty="0" smtClean="0">
                <a:latin typeface="Calibri" panose="020F0502020204030204" pitchFamily="34" charset="0"/>
              </a:rPr>
              <a:t>osim Crne Gore</a:t>
            </a:r>
            <a:r>
              <a:rPr lang="en-US" sz="1050" i="0" u="none" dirty="0" smtClean="0">
                <a:latin typeface="Calibri" panose="020F0502020204030204" pitchFamily="34" charset="0"/>
              </a:rPr>
              <a:t>, </a:t>
            </a:r>
            <a:r>
              <a:rPr lang="bs-Latn-BA" sz="1050" i="0" u="none" dirty="0" smtClean="0">
                <a:latin typeface="Calibri" panose="020F0502020204030204" pitchFamily="34" charset="0"/>
              </a:rPr>
              <a:t>gdje su korišteni podaci </a:t>
            </a:r>
            <a:r>
              <a:rPr lang="en-US" sz="1050" i="0" u="none" dirty="0" err="1" smtClean="0">
                <a:latin typeface="Calibri" panose="020F0502020204030204" pitchFamily="34" charset="0"/>
              </a:rPr>
              <a:t>Monstat</a:t>
            </a:r>
            <a:r>
              <a:rPr lang="bs-Latn-BA" sz="1050" i="0" u="none" dirty="0" smtClean="0">
                <a:latin typeface="Calibri" panose="020F0502020204030204" pitchFamily="34" charset="0"/>
              </a:rPr>
              <a:t>a</a:t>
            </a:r>
            <a:endParaRPr lang="bs-Latn-BA" sz="1050" i="0" u="non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537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Pad ekonomske aktivnosti u zemljama partnerima</a:t>
            </a:r>
            <a:endParaRPr lang="bs-Latn-B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143125"/>
          <a:ext cx="8229600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84313"/>
            <a:ext cx="8229600" cy="652462"/>
          </a:xfrm>
        </p:spPr>
        <p:txBody>
          <a:bodyPr/>
          <a:lstStyle/>
          <a:p>
            <a:pPr>
              <a:defRPr/>
            </a:pPr>
            <a:r>
              <a:rPr lang="bs-Latn-BA" dirty="0" smtClean="0"/>
              <a:t>Glavni rizici za bankarski sektor u BiH i u regionu</a:t>
            </a:r>
            <a:endParaRPr lang="hr-HR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endParaRPr lang="bs-Latn-BA" altLang="sr-Latn-RS" dirty="0" smtClean="0"/>
          </a:p>
          <a:p>
            <a:r>
              <a:rPr lang="bs-Latn-BA" altLang="sr-Latn-RS" dirty="0" err="1" smtClean="0"/>
              <a:t>Procikličnost</a:t>
            </a:r>
            <a:r>
              <a:rPr lang="bs-Latn-BA" altLang="sr-Latn-RS" dirty="0" smtClean="0"/>
              <a:t> finansijske krize na druge segmente finansijskog sektora – </a:t>
            </a:r>
            <a:r>
              <a:rPr lang="bs-Latn-BA" altLang="sr-Latn-RS" dirty="0" err="1" smtClean="0"/>
              <a:t>mikrokreditne</a:t>
            </a:r>
            <a:r>
              <a:rPr lang="bs-Latn-BA" altLang="sr-Latn-RS" dirty="0" smtClean="0"/>
              <a:t> organizacije, društva za </a:t>
            </a:r>
            <a:r>
              <a:rPr lang="bs-Latn-BA" altLang="sr-Latn-RS" dirty="0" err="1" smtClean="0"/>
              <a:t>lizing</a:t>
            </a:r>
            <a:r>
              <a:rPr lang="bs-Latn-BA" altLang="sr-Latn-RS" dirty="0" smtClean="0"/>
              <a:t>, tržište kapitala i osiguravajuća društva</a:t>
            </a:r>
            <a:endParaRPr lang="en-US" altLang="sr-Latn-RS" dirty="0" smtClean="0"/>
          </a:p>
          <a:p>
            <a:r>
              <a:rPr lang="bs-Latn-BA" altLang="sr-Latn-RS" dirty="0" smtClean="0"/>
              <a:t>Učinkovitost supervizije (</a:t>
            </a:r>
            <a:r>
              <a:rPr lang="bs-Latn-BA" altLang="sr-Latn-RS" dirty="0" err="1" smtClean="0"/>
              <a:t>prekogranična</a:t>
            </a:r>
            <a:r>
              <a:rPr lang="bs-Latn-BA" altLang="sr-Latn-RS" dirty="0" smtClean="0"/>
              <a:t> saradnja)</a:t>
            </a:r>
            <a:endParaRPr lang="en-US" altLang="sr-Latn-RS" dirty="0" smtClean="0"/>
          </a:p>
          <a:p>
            <a:r>
              <a:rPr lang="bs-Latn-BA" altLang="sr-Latn-RS" dirty="0" err="1" smtClean="0"/>
              <a:t>Korporativno</a:t>
            </a:r>
            <a:r>
              <a:rPr lang="bs-Latn-BA" altLang="sr-Latn-RS" dirty="0" smtClean="0"/>
              <a:t> upravljanje u bankama, s posebnim akcentom na poboljšanje odnosa s klijentima</a:t>
            </a:r>
            <a:endParaRPr lang="en-US" altLang="sr-Latn-RS" dirty="0" smtClean="0"/>
          </a:p>
          <a:p>
            <a:r>
              <a:rPr lang="bs-Latn-BA" altLang="sr-Latn-RS" dirty="0" smtClean="0"/>
              <a:t>Izloženost u regionu – važnost </a:t>
            </a:r>
            <a:r>
              <a:rPr lang="bs-Latn-BA" altLang="sr-Latn-RS" dirty="0" err="1" smtClean="0"/>
              <a:t>home-host</a:t>
            </a:r>
            <a:r>
              <a:rPr lang="bs-Latn-BA" altLang="sr-Latn-RS" dirty="0" smtClean="0"/>
              <a:t> </a:t>
            </a:r>
            <a:r>
              <a:rPr lang="bs-Latn-BA" altLang="sr-Latn-RS" dirty="0" err="1" smtClean="0"/>
              <a:t>supervizijskog</a:t>
            </a:r>
            <a:r>
              <a:rPr lang="bs-Latn-BA" altLang="sr-Latn-RS" dirty="0" smtClean="0"/>
              <a:t> okvira</a:t>
            </a:r>
            <a:endParaRPr lang="hr-HR" altLang="sr-Latn-RS" dirty="0" smtClean="0"/>
          </a:p>
        </p:txBody>
      </p:sp>
      <p:sp>
        <p:nvSpPr>
          <p:cNvPr id="30725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sr-Latn-RS" sz="1400" i="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490663"/>
            <a:ext cx="9001000" cy="652462"/>
          </a:xfrm>
        </p:spPr>
        <p:txBody>
          <a:bodyPr/>
          <a:lstStyle/>
          <a:p>
            <a:pPr>
              <a:defRPr/>
            </a:pPr>
            <a:r>
              <a:rPr lang="bs-Latn-BA" dirty="0" smtClean="0"/>
              <a:t>Finansijska stabilnost – nova uloga centralnih banaka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bs-Latn-BA" altLang="sr-Latn-RS" dirty="0" smtClean="0"/>
              <a:t>Novi pristup u centralnim bankama:</a:t>
            </a:r>
          </a:p>
          <a:p>
            <a:pPr lvl="1"/>
            <a:r>
              <a:rPr lang="bs-Latn-BA" altLang="sr-Latn-RS" dirty="0" smtClean="0"/>
              <a:t>Veza između makro i mikro nivoa</a:t>
            </a:r>
          </a:p>
          <a:p>
            <a:pPr lvl="1"/>
            <a:r>
              <a:rPr lang="bs-Latn-BA" altLang="sr-Latn-RS" dirty="0" smtClean="0"/>
              <a:t>Orijentisani na budućnost (ali ne na način kao dijelovi za modeliranje i predviđanje)</a:t>
            </a:r>
          </a:p>
          <a:p>
            <a:pPr lvl="1"/>
            <a:r>
              <a:rPr lang="bs-Latn-BA" altLang="sr-Latn-RS" dirty="0" smtClean="0"/>
              <a:t>Sistemski pristup i interpretacija</a:t>
            </a:r>
          </a:p>
          <a:p>
            <a:pPr lvl="1"/>
            <a:endParaRPr lang="en-GB" altLang="sr-Latn-RS" dirty="0" smtClean="0"/>
          </a:p>
          <a:p>
            <a:r>
              <a:rPr lang="bs-Latn-BA" altLang="sr-Latn-RS" dirty="0" smtClean="0"/>
              <a:t>Determinante </a:t>
            </a:r>
            <a:r>
              <a:rPr lang="bs-Latn-BA" altLang="sr-Latn-RS" dirty="0" err="1" smtClean="0"/>
              <a:t>obuhvatnosti</a:t>
            </a:r>
            <a:r>
              <a:rPr lang="bs-Latn-BA" altLang="sr-Latn-RS" dirty="0" smtClean="0"/>
              <a:t> i sadržaja:</a:t>
            </a:r>
          </a:p>
          <a:p>
            <a:pPr lvl="1"/>
            <a:r>
              <a:rPr lang="bs-Latn-BA" altLang="sr-Latn-RS" dirty="0" smtClean="0"/>
              <a:t>Namjena: zasebne / dio složenijih i obuhvatnijih izvještaja</a:t>
            </a:r>
          </a:p>
          <a:p>
            <a:pPr lvl="1"/>
            <a:r>
              <a:rPr lang="bs-Latn-BA" altLang="sr-Latn-RS" dirty="0" smtClean="0"/>
              <a:t>Ciljana publika: interne / eksterne; opšteg tipa / tehničke</a:t>
            </a:r>
            <a:r>
              <a:rPr lang="en-GB" altLang="sr-Latn-RS" dirty="0" smtClean="0"/>
              <a:t> </a:t>
            </a:r>
            <a:endParaRPr lang="bs-Latn-BA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xmlns="" val="11103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Bosna i Hercegovina – Glavni makroekonomski indikatori</a:t>
            </a:r>
            <a:endParaRPr lang="bs-Latn-BA" sz="3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  <p:graphicFrame>
        <p:nvGraphicFramePr>
          <p:cNvPr id="6" name="Group 1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89249638"/>
              </p:ext>
            </p:extLst>
          </p:nvPr>
        </p:nvGraphicFramePr>
        <p:xfrm>
          <a:off x="663575" y="2492375"/>
          <a:ext cx="7816851" cy="3594101"/>
        </p:xfrm>
        <a:graphic>
          <a:graphicData uri="http://schemas.openxmlformats.org/drawingml/2006/table">
            <a:tbl>
              <a:tblPr/>
              <a:tblGrid>
                <a:gridCol w="2756297"/>
                <a:gridCol w="2530277"/>
                <a:gridCol w="2530277"/>
              </a:tblGrid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27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2012</a:t>
                      </a:r>
                      <a:r>
                        <a:rPr kumimoji="0" lang="bs-Latn-BA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270" marR="6627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2013</a:t>
                      </a:r>
                      <a:r>
                        <a:rPr kumimoji="0" lang="bs-Latn-BA" sz="11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.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66270" marR="6627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s-Latn-BA" sz="1100" b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Nominalni BDP BiH</a:t>
                      </a:r>
                      <a:endParaRPr kumimoji="0" lang="en-US" sz="1100" b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21002" marT="552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bs-Latn-BA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734</a:t>
                      </a:r>
                      <a:r>
                        <a:rPr kumimoji="0" lang="bs-Latn-BA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milijarde KM</a:t>
                      </a:r>
                      <a:endParaRPr kumimoji="0" lang="en-US" sz="10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78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bs-Latn-BA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297</a:t>
                      </a:r>
                      <a:r>
                        <a:rPr kumimoji="0" lang="bs-Latn-BA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milijardi KM</a:t>
                      </a:r>
                      <a:endParaRPr kumimoji="0" lang="en-US" sz="10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78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852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s-Latn-BA" sz="1100" b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Realni BDP, stopa rasta u %</a:t>
                      </a:r>
                      <a:endParaRPr kumimoji="0" lang="en-US" sz="1100" b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21002" marT="552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-1,1%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1,6%</a:t>
                      </a: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91185"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bs-Latn-BA" sz="1100" b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Prosječna stopa rasta industrijske proizvodnje</a:t>
                      </a:r>
                      <a:endParaRPr kumimoji="0" lang="en-US" sz="1100" b="1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21002" marT="552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-5,2%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6,4% </a:t>
                      </a: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Prosječna inflacija na godišnjem nivou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1,8%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-1,2%</a:t>
                      </a: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Stopa nezaposlenosti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28%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27,5% </a:t>
                      </a: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Prosječne plate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825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837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188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Inostrani dug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7,15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bs-Latn-BA" sz="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milijardi KM 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(27,9% 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DP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-a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milijardi KM 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(28,3% </a:t>
                      </a:r>
                      <a:r>
                        <a:rPr kumimoji="0" lang="bs-Latn-BA" altLang="de-DE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BDP-a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)</a:t>
                      </a: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Deficit tekućeg računa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9,6% </a:t>
                      </a:r>
                      <a:r>
                        <a:rPr kumimoji="0" lang="bs-Latn-BA" altLang="de-DE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BDP-a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5,5% </a:t>
                      </a:r>
                      <a:r>
                        <a:rPr kumimoji="0" lang="bs-Latn-BA" altLang="de-DE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BDP-a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Direktna strana ulaganja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558 miliona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478 miliona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11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</a:rPr>
                        <a:t>Devizne rezerve</a:t>
                      </a:r>
                      <a:endParaRPr kumimoji="0" lang="en-US" sz="11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36000" marR="6627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50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milijardi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002" marR="21002" marT="552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400" i="1" u="sng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7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,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07</a:t>
                      </a:r>
                      <a:r>
                        <a:rPr kumimoji="0" lang="en-US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bs-Latn-BA" altLang="de-DE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milijardi KM</a:t>
                      </a:r>
                      <a:endParaRPr kumimoji="0" lang="en-US" altLang="de-DE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20955" marR="20955" marT="571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3568" y="6245225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i="0" u="none" dirty="0" smtClean="0"/>
              <a:t>Inicijalna projekcija </a:t>
            </a:r>
            <a:r>
              <a:rPr lang="bs-Latn-BA" i="0" u="none" dirty="0" err="1" smtClean="0"/>
              <a:t>BDP-a</a:t>
            </a:r>
            <a:r>
              <a:rPr lang="bs-Latn-BA" i="0" u="none" dirty="0" smtClean="0"/>
              <a:t> za 2014. bila je </a:t>
            </a:r>
            <a:r>
              <a:rPr lang="en-US" i="0" u="none" dirty="0" smtClean="0"/>
              <a:t>2,9%, </a:t>
            </a:r>
            <a:r>
              <a:rPr lang="bs-Latn-BA" i="0" u="none" dirty="0" smtClean="0"/>
              <a:t>ali je nakon poplava </a:t>
            </a:r>
            <a:r>
              <a:rPr lang="bs-Latn-BA" i="0" u="none" dirty="0" err="1" smtClean="0"/>
              <a:t>revidirana</a:t>
            </a:r>
            <a:r>
              <a:rPr lang="bs-Latn-BA" i="0" u="none" dirty="0" smtClean="0"/>
              <a:t> na </a:t>
            </a:r>
            <a:r>
              <a:rPr lang="en-US" i="0" u="none" dirty="0" smtClean="0"/>
              <a:t>0,9%</a:t>
            </a:r>
            <a:endParaRPr lang="en-US" i="0" u="none" dirty="0"/>
          </a:p>
        </p:txBody>
      </p:sp>
    </p:spTree>
    <p:extLst>
      <p:ext uri="{BB962C8B-B14F-4D97-AF65-F5344CB8AC3E}">
        <p14:creationId xmlns:p14="http://schemas.microsoft.com/office/powerpoint/2010/main" xmlns="" val="1307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smtClean="0"/>
              <a:t>Vrste ulaznih informacija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bs-Latn-BA" altLang="sr-Latn-RS" dirty="0" smtClean="0"/>
              <a:t>Podaci agencija za bankarstvo (</a:t>
            </a:r>
            <a:r>
              <a:rPr lang="bs-Latn-BA" altLang="sr-Latn-RS" dirty="0" err="1" smtClean="0"/>
              <a:t>bilansi</a:t>
            </a:r>
            <a:r>
              <a:rPr lang="bs-Latn-BA" altLang="sr-Latn-RS" dirty="0" smtClean="0"/>
              <a:t>, </a:t>
            </a:r>
            <a:r>
              <a:rPr lang="bs-Latn-BA" altLang="sr-Latn-RS" dirty="0" err="1" smtClean="0"/>
              <a:t>vanbilans</a:t>
            </a:r>
            <a:r>
              <a:rPr lang="bs-Latn-BA" altLang="sr-Latn-RS" dirty="0" smtClean="0"/>
              <a:t>, sektorska izloženost, </a:t>
            </a:r>
            <a:r>
              <a:rPr lang="bs-Latn-BA" altLang="sr-Latn-RS" dirty="0" err="1" smtClean="0"/>
              <a:t>ročna</a:t>
            </a:r>
            <a:r>
              <a:rPr lang="bs-Latn-BA" altLang="sr-Latn-RS" dirty="0" smtClean="0"/>
              <a:t> usklađenost, podaci za FSI....)</a:t>
            </a:r>
            <a:endParaRPr lang="en-GB" altLang="sr-Latn-RS" dirty="0" smtClean="0"/>
          </a:p>
          <a:p>
            <a:r>
              <a:rPr lang="bs-Latn-BA" altLang="sr-Latn-RS" dirty="0" smtClean="0"/>
              <a:t>Centralni registar kredita (CRK)</a:t>
            </a:r>
            <a:endParaRPr lang="en-GB" altLang="sr-Latn-RS" dirty="0" smtClean="0"/>
          </a:p>
          <a:p>
            <a:r>
              <a:rPr lang="bs-Latn-BA" altLang="sr-Latn-RS" dirty="0" smtClean="0"/>
              <a:t>Statistički podaci </a:t>
            </a:r>
            <a:r>
              <a:rPr lang="bs-Latn-BA" altLang="sr-Latn-RS" dirty="0" err="1" smtClean="0"/>
              <a:t>CBBiH</a:t>
            </a:r>
            <a:r>
              <a:rPr lang="bs-Latn-BA" altLang="sr-Latn-RS" dirty="0" smtClean="0"/>
              <a:t> (monetarna i finansijska statistika, platni bilans, statistika vladinih finansija...)</a:t>
            </a:r>
            <a:endParaRPr lang="en-GB" altLang="sr-Latn-RS" dirty="0" smtClean="0"/>
          </a:p>
          <a:p>
            <a:r>
              <a:rPr lang="bs-Latn-BA" altLang="sr-Latn-RS" dirty="0" smtClean="0"/>
              <a:t>Podaci koje generiše Odjeljenje za finansijsku stabilnost (</a:t>
            </a:r>
            <a:r>
              <a:rPr lang="bs-Latn-BA" altLang="sr-Latn-RS" dirty="0"/>
              <a:t>i</a:t>
            </a:r>
            <a:r>
              <a:rPr lang="bs-Latn-BA" altLang="sr-Latn-RS" dirty="0" smtClean="0"/>
              <a:t>ndeks cijena nekretnina</a:t>
            </a:r>
            <a:r>
              <a:rPr lang="en-GB" altLang="sr-Latn-RS" dirty="0" smtClean="0"/>
              <a:t>, </a:t>
            </a:r>
            <a:r>
              <a:rPr lang="bs-Latn-BA" altLang="sr-Latn-RS" dirty="0" smtClean="0"/>
              <a:t>specifične serije podataka...)</a:t>
            </a:r>
          </a:p>
          <a:p>
            <a:r>
              <a:rPr lang="bs-Latn-BA" altLang="sr-Latn-RS" dirty="0" smtClean="0"/>
              <a:t>Ostali eksterni izvori (AOD, zavodi za statistiku, </a:t>
            </a:r>
            <a:r>
              <a:rPr lang="bs-Latn-BA" altLang="sr-Latn-RS" dirty="0" err="1" smtClean="0"/>
              <a:t>berze</a:t>
            </a:r>
            <a:r>
              <a:rPr lang="bs-Latn-BA" altLang="sr-Latn-RS" dirty="0" smtClean="0"/>
              <a:t>, komisije vrijednosnih papira, ministarstva finansija...) </a:t>
            </a:r>
          </a:p>
        </p:txBody>
      </p:sp>
    </p:spTree>
    <p:extLst>
      <p:ext uri="{BB962C8B-B14F-4D97-AF65-F5344CB8AC3E}">
        <p14:creationId xmlns:p14="http://schemas.microsoft.com/office/powerpoint/2010/main" xmlns="" val="7022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smtClean="0"/>
              <a:t>Sektorski pristup</a:t>
            </a:r>
            <a:endParaRPr lang="en-US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28638" y="1408113"/>
            <a:ext cx="843597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320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50825" y="1989138"/>
            <a:ext cx="84359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algn="just" eaLnBrk="1" hangingPunct="1">
              <a:buSzPct val="70000"/>
              <a:buFont typeface="Wingdings" panose="05000000000000000000" pitchFamily="2" charset="2"/>
              <a:buNone/>
            </a:pPr>
            <a:endParaRPr lang="hr-HR" altLang="sr-Latn-RS">
              <a:solidFill>
                <a:srgbClr val="336699"/>
              </a:solidFill>
            </a:endParaRPr>
          </a:p>
        </p:txBody>
      </p:sp>
      <p:sp>
        <p:nvSpPr>
          <p:cNvPr id="12294" name="Rectangle 70"/>
          <p:cNvSpPr>
            <a:spLocks noChangeArrowheads="1"/>
          </p:cNvSpPr>
          <p:nvPr/>
        </p:nvSpPr>
        <p:spPr bwMode="auto">
          <a:xfrm>
            <a:off x="827088" y="2708275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Međunarodno okruženje</a:t>
            </a:r>
          </a:p>
        </p:txBody>
      </p:sp>
      <p:sp>
        <p:nvSpPr>
          <p:cNvPr id="12295" name="Rectangle 71"/>
          <p:cNvSpPr>
            <a:spLocks noChangeArrowheads="1"/>
          </p:cNvSpPr>
          <p:nvPr/>
        </p:nvSpPr>
        <p:spPr bwMode="auto">
          <a:xfrm>
            <a:off x="827088" y="3789363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Domaći rizici</a:t>
            </a:r>
          </a:p>
        </p:txBody>
      </p:sp>
      <p:sp>
        <p:nvSpPr>
          <p:cNvPr id="12296" name="Rectangle 72"/>
          <p:cNvSpPr>
            <a:spLocks noChangeArrowheads="1"/>
          </p:cNvSpPr>
          <p:nvPr/>
        </p:nvSpPr>
        <p:spPr bwMode="auto">
          <a:xfrm>
            <a:off x="2843213" y="2349500"/>
            <a:ext cx="23034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Bankarski sektor</a:t>
            </a:r>
          </a:p>
        </p:txBody>
      </p:sp>
      <p:sp>
        <p:nvSpPr>
          <p:cNvPr id="12297" name="Rectangle 73"/>
          <p:cNvSpPr>
            <a:spLocks noChangeArrowheads="1"/>
          </p:cNvSpPr>
          <p:nvPr/>
        </p:nvSpPr>
        <p:spPr bwMode="auto">
          <a:xfrm>
            <a:off x="2843213" y="3284538"/>
            <a:ext cx="23034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Nebankarski finansijski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sektor</a:t>
            </a:r>
          </a:p>
        </p:txBody>
      </p:sp>
      <p:sp>
        <p:nvSpPr>
          <p:cNvPr id="12298" name="Rectangle 74"/>
          <p:cNvSpPr>
            <a:spLocks noChangeArrowheads="1"/>
          </p:cNvSpPr>
          <p:nvPr/>
        </p:nvSpPr>
        <p:spPr bwMode="auto">
          <a:xfrm>
            <a:off x="2843213" y="4221163"/>
            <a:ext cx="23034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Tržišta kapitala</a:t>
            </a:r>
          </a:p>
        </p:txBody>
      </p:sp>
      <p:sp>
        <p:nvSpPr>
          <p:cNvPr id="12299" name="Rectangle 75"/>
          <p:cNvSpPr>
            <a:spLocks noChangeArrowheads="1"/>
          </p:cNvSpPr>
          <p:nvPr/>
        </p:nvSpPr>
        <p:spPr bwMode="auto">
          <a:xfrm>
            <a:off x="2843213" y="5084763"/>
            <a:ext cx="23034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Finansijska infrastruktura</a:t>
            </a:r>
          </a:p>
        </p:txBody>
      </p:sp>
      <p:sp>
        <p:nvSpPr>
          <p:cNvPr id="12300" name="Rectangle 76"/>
          <p:cNvSpPr>
            <a:spLocks noChangeArrowheads="1"/>
          </p:cNvSpPr>
          <p:nvPr/>
        </p:nvSpPr>
        <p:spPr bwMode="auto">
          <a:xfrm>
            <a:off x="5651500" y="3284538"/>
            <a:ext cx="2303463" cy="720725"/>
          </a:xfrm>
          <a:prstGeom prst="rect">
            <a:avLst/>
          </a:prstGeom>
          <a:solidFill>
            <a:srgbClr val="800000">
              <a:alpha val="12157"/>
            </a:srgbClr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Izvještaj o finansijskoj stabilnosti (FSR)</a:t>
            </a:r>
          </a:p>
        </p:txBody>
      </p:sp>
      <p:sp>
        <p:nvSpPr>
          <p:cNvPr id="12301" name="Rectangle 77"/>
          <p:cNvSpPr>
            <a:spLocks noChangeArrowheads="1"/>
          </p:cNvSpPr>
          <p:nvPr/>
        </p:nvSpPr>
        <p:spPr bwMode="auto">
          <a:xfrm>
            <a:off x="5651500" y="2349500"/>
            <a:ext cx="2303463" cy="720725"/>
          </a:xfrm>
          <a:prstGeom prst="rect">
            <a:avLst/>
          </a:prstGeom>
          <a:solidFill>
            <a:srgbClr val="006600">
              <a:alpha val="10196"/>
            </a:srgbClr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Izvještaj o indikatorima finansijskog zdravlja (FSI)</a:t>
            </a:r>
          </a:p>
        </p:txBody>
      </p:sp>
      <p:sp>
        <p:nvSpPr>
          <p:cNvPr id="12302" name="Rectangle 78"/>
          <p:cNvSpPr>
            <a:spLocks noChangeArrowheads="1"/>
          </p:cNvSpPr>
          <p:nvPr/>
        </p:nvSpPr>
        <p:spPr bwMode="auto">
          <a:xfrm>
            <a:off x="5651500" y="4221163"/>
            <a:ext cx="2303463" cy="720725"/>
          </a:xfrm>
          <a:prstGeom prst="rect">
            <a:avLst/>
          </a:prstGeom>
          <a:solidFill>
            <a:schemeClr val="accent2">
              <a:alpha val="12941"/>
            </a:schemeClr>
          </a:solidFill>
          <a:ln w="9525" algn="ctr">
            <a:solidFill>
              <a:srgbClr val="333399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Izvještaj o znakovima ranog upozorenja</a:t>
            </a:r>
            <a:r>
              <a:rPr lang="en-GB" altLang="sr-Latn-RS" sz="1300" i="0" u="none"/>
              <a:t> (EWI)</a:t>
            </a:r>
            <a:endParaRPr lang="bs-Latn-BA" altLang="sr-Latn-RS" sz="1300" i="0" u="none"/>
          </a:p>
        </p:txBody>
      </p:sp>
      <p:sp>
        <p:nvSpPr>
          <p:cNvPr id="12303" name="Rectangle 79"/>
          <p:cNvSpPr>
            <a:spLocks noChangeArrowheads="1"/>
          </p:cNvSpPr>
          <p:nvPr/>
        </p:nvSpPr>
        <p:spPr bwMode="auto">
          <a:xfrm>
            <a:off x="5651500" y="5084763"/>
            <a:ext cx="2303463" cy="720725"/>
          </a:xfrm>
          <a:prstGeom prst="rect">
            <a:avLst/>
          </a:prstGeom>
          <a:solidFill>
            <a:srgbClr val="FFCC99">
              <a:alpha val="25098"/>
            </a:srgbClr>
          </a:solidFill>
          <a:ln w="9525" algn="ctr">
            <a:solidFill>
              <a:srgbClr val="FFCC99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Ad hoc analize</a:t>
            </a:r>
          </a:p>
        </p:txBody>
      </p:sp>
      <p:grpSp>
        <p:nvGrpSpPr>
          <p:cNvPr id="12304" name="Group 118"/>
          <p:cNvGrpSpPr>
            <a:grpSpLocks/>
          </p:cNvGrpSpPr>
          <p:nvPr/>
        </p:nvGrpSpPr>
        <p:grpSpPr bwMode="auto">
          <a:xfrm>
            <a:off x="1619250" y="2636838"/>
            <a:ext cx="1223963" cy="1152525"/>
            <a:chOff x="930" y="1525"/>
            <a:chExt cx="771" cy="726"/>
          </a:xfrm>
        </p:grpSpPr>
        <p:grpSp>
          <p:nvGrpSpPr>
            <p:cNvPr id="12334" name="Group 112"/>
            <p:cNvGrpSpPr>
              <a:grpSpLocks/>
            </p:cNvGrpSpPr>
            <p:nvPr/>
          </p:nvGrpSpPr>
          <p:grpSpPr bwMode="auto">
            <a:xfrm>
              <a:off x="930" y="1525"/>
              <a:ext cx="771" cy="726"/>
              <a:chOff x="930" y="1525"/>
              <a:chExt cx="771" cy="726"/>
            </a:xfrm>
          </p:grpSpPr>
          <p:sp>
            <p:nvSpPr>
              <p:cNvPr id="12336" name="Line 81"/>
              <p:cNvSpPr>
                <a:spLocks noChangeShapeType="1"/>
              </p:cNvSpPr>
              <p:nvPr/>
            </p:nvSpPr>
            <p:spPr bwMode="auto">
              <a:xfrm>
                <a:off x="1565" y="1525"/>
                <a:ext cx="0" cy="59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  <p:sp>
            <p:nvSpPr>
              <p:cNvPr id="12337" name="Line 82"/>
              <p:cNvSpPr>
                <a:spLocks noChangeShapeType="1"/>
              </p:cNvSpPr>
              <p:nvPr/>
            </p:nvSpPr>
            <p:spPr bwMode="auto">
              <a:xfrm>
                <a:off x="1565" y="1525"/>
                <a:ext cx="136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  <p:sp>
            <p:nvSpPr>
              <p:cNvPr id="12338" name="Line 84"/>
              <p:cNvSpPr>
                <a:spLocks noChangeShapeType="1"/>
              </p:cNvSpPr>
              <p:nvPr/>
            </p:nvSpPr>
            <p:spPr bwMode="auto">
              <a:xfrm>
                <a:off x="930" y="2024"/>
                <a:ext cx="0" cy="227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prstDash val="dash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  <p:sp>
            <p:nvSpPr>
              <p:cNvPr id="12339" name="Line 85"/>
              <p:cNvSpPr>
                <a:spLocks noChangeShapeType="1"/>
              </p:cNvSpPr>
              <p:nvPr/>
            </p:nvSpPr>
            <p:spPr bwMode="auto">
              <a:xfrm>
                <a:off x="930" y="2115"/>
                <a:ext cx="635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</p:grpSp>
        <p:sp>
          <p:nvSpPr>
            <p:cNvPr id="12335" name="Line 86"/>
            <p:cNvSpPr>
              <a:spLocks noChangeShapeType="1"/>
            </p:cNvSpPr>
            <p:nvPr/>
          </p:nvSpPr>
          <p:spPr bwMode="auto">
            <a:xfrm>
              <a:off x="1565" y="2115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2305" name="Group 113"/>
          <p:cNvGrpSpPr>
            <a:grpSpLocks/>
          </p:cNvGrpSpPr>
          <p:nvPr/>
        </p:nvGrpSpPr>
        <p:grpSpPr bwMode="auto">
          <a:xfrm>
            <a:off x="2627313" y="3573463"/>
            <a:ext cx="215900" cy="1079500"/>
            <a:chOff x="1565" y="2115"/>
            <a:chExt cx="136" cy="680"/>
          </a:xfrm>
        </p:grpSpPr>
        <p:sp>
          <p:nvSpPr>
            <p:cNvPr id="12332" name="Line 87"/>
            <p:cNvSpPr>
              <a:spLocks noChangeShapeType="1"/>
            </p:cNvSpPr>
            <p:nvPr/>
          </p:nvSpPr>
          <p:spPr bwMode="auto">
            <a:xfrm>
              <a:off x="1565" y="2795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33" name="Line 90"/>
            <p:cNvSpPr>
              <a:spLocks noChangeShapeType="1"/>
            </p:cNvSpPr>
            <p:nvPr/>
          </p:nvSpPr>
          <p:spPr bwMode="auto">
            <a:xfrm>
              <a:off x="1565" y="2115"/>
              <a:ext cx="0" cy="68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2306" name="Group 114"/>
          <p:cNvGrpSpPr>
            <a:grpSpLocks/>
          </p:cNvGrpSpPr>
          <p:nvPr/>
        </p:nvGrpSpPr>
        <p:grpSpPr bwMode="auto">
          <a:xfrm>
            <a:off x="5146675" y="2636838"/>
            <a:ext cx="504825" cy="2879725"/>
            <a:chOff x="3152" y="1525"/>
            <a:chExt cx="318" cy="1814"/>
          </a:xfrm>
        </p:grpSpPr>
        <p:sp>
          <p:nvSpPr>
            <p:cNvPr id="12326" name="Line 88"/>
            <p:cNvSpPr>
              <a:spLocks noChangeShapeType="1"/>
            </p:cNvSpPr>
            <p:nvPr/>
          </p:nvSpPr>
          <p:spPr bwMode="auto">
            <a:xfrm>
              <a:off x="3288" y="1525"/>
              <a:ext cx="0" cy="1814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7" name="Line 89"/>
            <p:cNvSpPr>
              <a:spLocks noChangeShapeType="1"/>
            </p:cNvSpPr>
            <p:nvPr/>
          </p:nvSpPr>
          <p:spPr bwMode="auto">
            <a:xfrm flipH="1">
              <a:off x="3152" y="1525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8" name="Line 91"/>
            <p:cNvSpPr>
              <a:spLocks noChangeShapeType="1"/>
            </p:cNvSpPr>
            <p:nvPr/>
          </p:nvSpPr>
          <p:spPr bwMode="auto">
            <a:xfrm>
              <a:off x="3152" y="2160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9" name="Line 93"/>
            <p:cNvSpPr>
              <a:spLocks noChangeShapeType="1"/>
            </p:cNvSpPr>
            <p:nvPr/>
          </p:nvSpPr>
          <p:spPr bwMode="auto">
            <a:xfrm>
              <a:off x="3152" y="2750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30" name="Line 94"/>
            <p:cNvSpPr>
              <a:spLocks noChangeShapeType="1"/>
            </p:cNvSpPr>
            <p:nvPr/>
          </p:nvSpPr>
          <p:spPr bwMode="auto">
            <a:xfrm>
              <a:off x="3152" y="3339"/>
              <a:ext cx="13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31" name="Line 95"/>
            <p:cNvSpPr>
              <a:spLocks noChangeShapeType="1"/>
            </p:cNvSpPr>
            <p:nvPr/>
          </p:nvSpPr>
          <p:spPr bwMode="auto">
            <a:xfrm>
              <a:off x="3288" y="2160"/>
              <a:ext cx="18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2307" name="Line 96"/>
          <p:cNvSpPr>
            <a:spLocks noChangeShapeType="1"/>
          </p:cNvSpPr>
          <p:nvPr/>
        </p:nvSpPr>
        <p:spPr bwMode="auto">
          <a:xfrm>
            <a:off x="5146675" y="2492375"/>
            <a:ext cx="5048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2308" name="Line 97"/>
          <p:cNvSpPr>
            <a:spLocks noChangeShapeType="1"/>
          </p:cNvSpPr>
          <p:nvPr/>
        </p:nvSpPr>
        <p:spPr bwMode="auto">
          <a:xfrm>
            <a:off x="6731000" y="3068638"/>
            <a:ext cx="0" cy="215900"/>
          </a:xfrm>
          <a:prstGeom prst="line">
            <a:avLst/>
          </a:prstGeom>
          <a:noFill/>
          <a:ln w="9525">
            <a:solidFill>
              <a:srgbClr val="0066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grpSp>
        <p:nvGrpSpPr>
          <p:cNvPr id="12309" name="Group 115"/>
          <p:cNvGrpSpPr>
            <a:grpSpLocks/>
          </p:cNvGrpSpPr>
          <p:nvPr/>
        </p:nvGrpSpPr>
        <p:grpSpPr bwMode="auto">
          <a:xfrm>
            <a:off x="538163" y="2997200"/>
            <a:ext cx="288925" cy="3095625"/>
            <a:chOff x="249" y="1752"/>
            <a:chExt cx="182" cy="1950"/>
          </a:xfrm>
        </p:grpSpPr>
        <p:sp>
          <p:nvSpPr>
            <p:cNvPr id="12322" name="Line 98"/>
            <p:cNvSpPr>
              <a:spLocks noChangeShapeType="1"/>
            </p:cNvSpPr>
            <p:nvPr/>
          </p:nvSpPr>
          <p:spPr bwMode="auto">
            <a:xfrm>
              <a:off x="249" y="1752"/>
              <a:ext cx="0" cy="771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3" name="Line 99"/>
            <p:cNvSpPr>
              <a:spLocks noChangeShapeType="1"/>
            </p:cNvSpPr>
            <p:nvPr/>
          </p:nvSpPr>
          <p:spPr bwMode="auto">
            <a:xfrm>
              <a:off x="249" y="1752"/>
              <a:ext cx="182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4" name="Line 100"/>
            <p:cNvSpPr>
              <a:spLocks noChangeShapeType="1"/>
            </p:cNvSpPr>
            <p:nvPr/>
          </p:nvSpPr>
          <p:spPr bwMode="auto">
            <a:xfrm>
              <a:off x="249" y="2523"/>
              <a:ext cx="182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5" name="Line 101"/>
            <p:cNvSpPr>
              <a:spLocks noChangeShapeType="1"/>
            </p:cNvSpPr>
            <p:nvPr/>
          </p:nvSpPr>
          <p:spPr bwMode="auto">
            <a:xfrm>
              <a:off x="249" y="2523"/>
              <a:ext cx="0" cy="1179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2310" name="Group 117"/>
          <p:cNvGrpSpPr>
            <a:grpSpLocks/>
          </p:cNvGrpSpPr>
          <p:nvPr/>
        </p:nvGrpSpPr>
        <p:grpSpPr bwMode="auto">
          <a:xfrm>
            <a:off x="538163" y="4581525"/>
            <a:ext cx="7777162" cy="1511300"/>
            <a:chOff x="249" y="2750"/>
            <a:chExt cx="4899" cy="952"/>
          </a:xfrm>
        </p:grpSpPr>
        <p:sp>
          <p:nvSpPr>
            <p:cNvPr id="12319" name="Line 102"/>
            <p:cNvSpPr>
              <a:spLocks noChangeShapeType="1"/>
            </p:cNvSpPr>
            <p:nvPr/>
          </p:nvSpPr>
          <p:spPr bwMode="auto">
            <a:xfrm>
              <a:off x="249" y="3702"/>
              <a:ext cx="4899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0" name="Line 103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52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21" name="Line 104"/>
            <p:cNvSpPr>
              <a:spLocks noChangeShapeType="1"/>
            </p:cNvSpPr>
            <p:nvPr/>
          </p:nvSpPr>
          <p:spPr bwMode="auto">
            <a:xfrm flipH="1">
              <a:off x="4921" y="2750"/>
              <a:ext cx="227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2311" name="Group 116"/>
          <p:cNvGrpSpPr>
            <a:grpSpLocks/>
          </p:cNvGrpSpPr>
          <p:nvPr/>
        </p:nvGrpSpPr>
        <p:grpSpPr bwMode="auto">
          <a:xfrm>
            <a:off x="2698750" y="2852738"/>
            <a:ext cx="144463" cy="3240087"/>
            <a:chOff x="1610" y="1661"/>
            <a:chExt cx="91" cy="2041"/>
          </a:xfrm>
        </p:grpSpPr>
        <p:sp>
          <p:nvSpPr>
            <p:cNvPr id="12315" name="Line 105"/>
            <p:cNvSpPr>
              <a:spLocks noChangeShapeType="1"/>
            </p:cNvSpPr>
            <p:nvPr/>
          </p:nvSpPr>
          <p:spPr bwMode="auto">
            <a:xfrm>
              <a:off x="1610" y="1661"/>
              <a:ext cx="0" cy="2041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16" name="Line 106"/>
            <p:cNvSpPr>
              <a:spLocks noChangeShapeType="1"/>
            </p:cNvSpPr>
            <p:nvPr/>
          </p:nvSpPr>
          <p:spPr bwMode="auto">
            <a:xfrm>
              <a:off x="1610" y="1661"/>
              <a:ext cx="91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17" name="Line 107"/>
            <p:cNvSpPr>
              <a:spLocks noChangeShapeType="1"/>
            </p:cNvSpPr>
            <p:nvPr/>
          </p:nvSpPr>
          <p:spPr bwMode="auto">
            <a:xfrm>
              <a:off x="1610" y="2205"/>
              <a:ext cx="91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2318" name="Line 108"/>
            <p:cNvSpPr>
              <a:spLocks noChangeShapeType="1"/>
            </p:cNvSpPr>
            <p:nvPr/>
          </p:nvSpPr>
          <p:spPr bwMode="auto">
            <a:xfrm>
              <a:off x="1610" y="2659"/>
              <a:ext cx="91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2312" name="Line 109"/>
          <p:cNvSpPr>
            <a:spLocks noChangeShapeType="1"/>
          </p:cNvSpPr>
          <p:nvPr/>
        </p:nvSpPr>
        <p:spPr bwMode="auto">
          <a:xfrm>
            <a:off x="3922713" y="30686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2313" name="Line 110"/>
          <p:cNvSpPr>
            <a:spLocks noChangeShapeType="1"/>
          </p:cNvSpPr>
          <p:nvPr/>
        </p:nvSpPr>
        <p:spPr bwMode="auto">
          <a:xfrm>
            <a:off x="3922713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2314" name="Line 111"/>
          <p:cNvSpPr>
            <a:spLocks noChangeShapeType="1"/>
          </p:cNvSpPr>
          <p:nvPr/>
        </p:nvSpPr>
        <p:spPr bwMode="auto">
          <a:xfrm>
            <a:off x="3922713" y="48688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20118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Pristup baziran na rizicima</a:t>
            </a:r>
            <a:endParaRPr lang="en-US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28638" y="1408113"/>
            <a:ext cx="843597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GB" sz="3200">
              <a:solidFill>
                <a:srgbClr val="33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50825" y="1989138"/>
            <a:ext cx="8435975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800100" indent="-3429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algn="just" eaLnBrk="1" hangingPunct="1">
              <a:buSzPct val="70000"/>
              <a:buFont typeface="Wingdings" panose="05000000000000000000" pitchFamily="2" charset="2"/>
              <a:buNone/>
            </a:pPr>
            <a:endParaRPr lang="hr-HR" altLang="sr-Latn-RS">
              <a:solidFill>
                <a:srgbClr val="336699"/>
              </a:solidFill>
            </a:endParaRPr>
          </a:p>
        </p:txBody>
      </p:sp>
      <p:sp>
        <p:nvSpPr>
          <p:cNvPr id="13318" name="Rectangle 50"/>
          <p:cNvSpPr>
            <a:spLocks noChangeArrowheads="1"/>
          </p:cNvSpPr>
          <p:nvPr/>
        </p:nvSpPr>
        <p:spPr bwMode="auto">
          <a:xfrm>
            <a:off x="684213" y="2492375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Međunarodno okruženje</a:t>
            </a:r>
          </a:p>
        </p:txBody>
      </p:sp>
      <p:sp>
        <p:nvSpPr>
          <p:cNvPr id="13319" name="Rectangle 51"/>
          <p:cNvSpPr>
            <a:spLocks noChangeArrowheads="1"/>
          </p:cNvSpPr>
          <p:nvPr/>
        </p:nvSpPr>
        <p:spPr bwMode="auto">
          <a:xfrm>
            <a:off x="684213" y="3573463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Domaći trendovi</a:t>
            </a:r>
          </a:p>
        </p:txBody>
      </p:sp>
      <p:sp>
        <p:nvSpPr>
          <p:cNvPr id="13320" name="Rectangle 52"/>
          <p:cNvSpPr>
            <a:spLocks noChangeArrowheads="1"/>
          </p:cNvSpPr>
          <p:nvPr/>
        </p:nvSpPr>
        <p:spPr bwMode="auto">
          <a:xfrm>
            <a:off x="2700338" y="2492375"/>
            <a:ext cx="1655762" cy="720725"/>
          </a:xfrm>
          <a:prstGeom prst="rect">
            <a:avLst/>
          </a:prstGeom>
          <a:solidFill>
            <a:schemeClr val="accent2">
              <a:alpha val="12941"/>
            </a:schemeClr>
          </a:solidFill>
          <a:ln w="9525" algn="ctr">
            <a:solidFill>
              <a:srgbClr val="333399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EW</a:t>
            </a:r>
            <a:r>
              <a:rPr lang="en-GB" altLang="sr-Latn-RS" sz="1300" i="0" u="none"/>
              <a:t>I</a:t>
            </a:r>
            <a:endParaRPr lang="bs-Latn-BA" altLang="sr-Latn-RS" sz="1300" i="0" u="none"/>
          </a:p>
        </p:txBody>
      </p:sp>
      <p:sp>
        <p:nvSpPr>
          <p:cNvPr id="13321" name="Rectangle 53"/>
          <p:cNvSpPr>
            <a:spLocks noChangeArrowheads="1"/>
          </p:cNvSpPr>
          <p:nvPr/>
        </p:nvSpPr>
        <p:spPr bwMode="auto">
          <a:xfrm>
            <a:off x="2700338" y="3429000"/>
            <a:ext cx="1655762" cy="720725"/>
          </a:xfrm>
          <a:prstGeom prst="rect">
            <a:avLst/>
          </a:prstGeom>
          <a:solidFill>
            <a:srgbClr val="006600">
              <a:alpha val="10196"/>
            </a:srgbClr>
          </a:solidFill>
          <a:ln w="9525" algn="ctr">
            <a:solidFill>
              <a:srgbClr val="006600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FSI</a:t>
            </a:r>
          </a:p>
        </p:txBody>
      </p:sp>
      <p:sp>
        <p:nvSpPr>
          <p:cNvPr id="13322" name="Rectangle 54"/>
          <p:cNvSpPr>
            <a:spLocks noChangeArrowheads="1"/>
          </p:cNvSpPr>
          <p:nvPr/>
        </p:nvSpPr>
        <p:spPr bwMode="auto">
          <a:xfrm>
            <a:off x="4859338" y="2492375"/>
            <a:ext cx="1655762" cy="720725"/>
          </a:xfrm>
          <a:prstGeom prst="rect">
            <a:avLst/>
          </a:prstGeom>
          <a:noFill/>
          <a:ln w="19050" algn="ctr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Izvještaj za SKFS</a:t>
            </a:r>
          </a:p>
        </p:txBody>
      </p:sp>
      <p:sp>
        <p:nvSpPr>
          <p:cNvPr id="13323" name="Rectangle 55"/>
          <p:cNvSpPr>
            <a:spLocks noChangeArrowheads="1"/>
          </p:cNvSpPr>
          <p:nvPr/>
        </p:nvSpPr>
        <p:spPr bwMode="auto">
          <a:xfrm>
            <a:off x="4859338" y="3429000"/>
            <a:ext cx="1655762" cy="720725"/>
          </a:xfrm>
          <a:prstGeom prst="rect">
            <a:avLst/>
          </a:prstGeom>
          <a:noFill/>
          <a:ln w="19050" algn="ctr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Testovi na stres</a:t>
            </a:r>
          </a:p>
        </p:txBody>
      </p:sp>
      <p:sp>
        <p:nvSpPr>
          <p:cNvPr id="13324" name="Rectangle 56"/>
          <p:cNvSpPr>
            <a:spLocks noChangeArrowheads="1"/>
          </p:cNvSpPr>
          <p:nvPr/>
        </p:nvSpPr>
        <p:spPr bwMode="auto">
          <a:xfrm>
            <a:off x="611188" y="4581525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Domaćinstva</a:t>
            </a:r>
          </a:p>
        </p:txBody>
      </p:sp>
      <p:sp>
        <p:nvSpPr>
          <p:cNvPr id="13325" name="Rectangle 57"/>
          <p:cNvSpPr>
            <a:spLocks noChangeArrowheads="1"/>
          </p:cNvSpPr>
          <p:nvPr/>
        </p:nvSpPr>
        <p:spPr bwMode="auto">
          <a:xfrm>
            <a:off x="7019925" y="2492375"/>
            <a:ext cx="1655763" cy="720725"/>
          </a:xfrm>
          <a:prstGeom prst="rect">
            <a:avLst/>
          </a:prstGeom>
          <a:solidFill>
            <a:srgbClr val="FFCC99">
              <a:alpha val="25098"/>
            </a:srgbClr>
          </a:solidFill>
          <a:ln w="9525" algn="ctr">
            <a:solidFill>
              <a:srgbClr val="FFCC99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Ad hoc analize</a:t>
            </a:r>
          </a:p>
        </p:txBody>
      </p:sp>
      <p:sp>
        <p:nvSpPr>
          <p:cNvPr id="13326" name="Rectangle 58"/>
          <p:cNvSpPr>
            <a:spLocks noChangeArrowheads="1"/>
          </p:cNvSpPr>
          <p:nvPr/>
        </p:nvSpPr>
        <p:spPr bwMode="auto">
          <a:xfrm>
            <a:off x="7092950" y="3573463"/>
            <a:ext cx="1655763" cy="1150937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Izvještaj o nebank. sektoru</a:t>
            </a:r>
          </a:p>
        </p:txBody>
      </p:sp>
      <p:grpSp>
        <p:nvGrpSpPr>
          <p:cNvPr id="13327" name="Group 63"/>
          <p:cNvGrpSpPr>
            <a:grpSpLocks/>
          </p:cNvGrpSpPr>
          <p:nvPr/>
        </p:nvGrpSpPr>
        <p:grpSpPr bwMode="auto">
          <a:xfrm>
            <a:off x="1476375" y="2781300"/>
            <a:ext cx="1223963" cy="792163"/>
            <a:chOff x="930" y="1752"/>
            <a:chExt cx="771" cy="499"/>
          </a:xfrm>
        </p:grpSpPr>
        <p:sp>
          <p:nvSpPr>
            <p:cNvPr id="13375" name="Line 59"/>
            <p:cNvSpPr>
              <a:spLocks noChangeShapeType="1"/>
            </p:cNvSpPr>
            <p:nvPr/>
          </p:nvSpPr>
          <p:spPr bwMode="auto">
            <a:xfrm>
              <a:off x="930" y="2024"/>
              <a:ext cx="0" cy="227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76" name="Line 60"/>
            <p:cNvSpPr>
              <a:spLocks noChangeShapeType="1"/>
            </p:cNvSpPr>
            <p:nvPr/>
          </p:nvSpPr>
          <p:spPr bwMode="auto">
            <a:xfrm>
              <a:off x="930" y="2115"/>
              <a:ext cx="635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77" name="Line 61"/>
            <p:cNvSpPr>
              <a:spLocks noChangeShapeType="1"/>
            </p:cNvSpPr>
            <p:nvPr/>
          </p:nvSpPr>
          <p:spPr bwMode="auto">
            <a:xfrm flipV="1">
              <a:off x="1565" y="1752"/>
              <a:ext cx="0" cy="363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78" name="Line 62"/>
            <p:cNvSpPr>
              <a:spLocks noChangeShapeType="1"/>
            </p:cNvSpPr>
            <p:nvPr/>
          </p:nvSpPr>
          <p:spPr bwMode="auto">
            <a:xfrm>
              <a:off x="1565" y="1752"/>
              <a:ext cx="136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3328" name="Rectangle 64"/>
          <p:cNvSpPr>
            <a:spLocks noChangeArrowheads="1"/>
          </p:cNvSpPr>
          <p:nvPr/>
        </p:nvSpPr>
        <p:spPr bwMode="auto">
          <a:xfrm>
            <a:off x="4932363" y="4941888"/>
            <a:ext cx="1655762" cy="720725"/>
          </a:xfrm>
          <a:prstGeom prst="rect">
            <a:avLst/>
          </a:prstGeom>
          <a:solidFill>
            <a:srgbClr val="800000">
              <a:alpha val="12157"/>
            </a:srgbClr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FSR</a:t>
            </a:r>
          </a:p>
        </p:txBody>
      </p:sp>
      <p:sp>
        <p:nvSpPr>
          <p:cNvPr id="13329" name="Line 65"/>
          <p:cNvSpPr>
            <a:spLocks noChangeShapeType="1"/>
          </p:cNvSpPr>
          <p:nvPr/>
        </p:nvSpPr>
        <p:spPr bwMode="auto">
          <a:xfrm flipV="1">
            <a:off x="3492500" y="3213100"/>
            <a:ext cx="0" cy="2159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grpSp>
        <p:nvGrpSpPr>
          <p:cNvPr id="13330" name="Group 107"/>
          <p:cNvGrpSpPr>
            <a:grpSpLocks/>
          </p:cNvGrpSpPr>
          <p:nvPr/>
        </p:nvGrpSpPr>
        <p:grpSpPr bwMode="auto">
          <a:xfrm>
            <a:off x="539750" y="2924175"/>
            <a:ext cx="144463" cy="1512888"/>
            <a:chOff x="340" y="1842"/>
            <a:chExt cx="91" cy="953"/>
          </a:xfrm>
        </p:grpSpPr>
        <p:sp>
          <p:nvSpPr>
            <p:cNvPr id="13371" name="Line 71"/>
            <p:cNvSpPr>
              <a:spLocks noChangeShapeType="1"/>
            </p:cNvSpPr>
            <p:nvPr/>
          </p:nvSpPr>
          <p:spPr bwMode="auto">
            <a:xfrm>
              <a:off x="340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grpSp>
          <p:nvGrpSpPr>
            <p:cNvPr id="13372" name="Group 76"/>
            <p:cNvGrpSpPr>
              <a:grpSpLocks/>
            </p:cNvGrpSpPr>
            <p:nvPr/>
          </p:nvGrpSpPr>
          <p:grpSpPr bwMode="auto">
            <a:xfrm>
              <a:off x="340" y="1842"/>
              <a:ext cx="91" cy="953"/>
              <a:chOff x="340" y="1842"/>
              <a:chExt cx="91" cy="1134"/>
            </a:xfrm>
          </p:grpSpPr>
          <p:sp>
            <p:nvSpPr>
              <p:cNvPr id="13373" name="Line 69"/>
              <p:cNvSpPr>
                <a:spLocks noChangeShapeType="1"/>
              </p:cNvSpPr>
              <p:nvPr/>
            </p:nvSpPr>
            <p:spPr bwMode="auto">
              <a:xfrm>
                <a:off x="340" y="1842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  <p:sp>
            <p:nvSpPr>
              <p:cNvPr id="13374" name="Line 72"/>
              <p:cNvSpPr>
                <a:spLocks noChangeShapeType="1"/>
              </p:cNvSpPr>
              <p:nvPr/>
            </p:nvSpPr>
            <p:spPr bwMode="auto">
              <a:xfrm>
                <a:off x="340" y="247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bs-Latn-BA"/>
              </a:p>
            </p:txBody>
          </p:sp>
        </p:grpSp>
      </p:grpSp>
      <p:grpSp>
        <p:nvGrpSpPr>
          <p:cNvPr id="13331" name="Group 108"/>
          <p:cNvGrpSpPr>
            <a:grpSpLocks/>
          </p:cNvGrpSpPr>
          <p:nvPr/>
        </p:nvGrpSpPr>
        <p:grpSpPr bwMode="auto">
          <a:xfrm>
            <a:off x="2555875" y="2924175"/>
            <a:ext cx="144463" cy="1512888"/>
            <a:chOff x="1610" y="1842"/>
            <a:chExt cx="91" cy="953"/>
          </a:xfrm>
        </p:grpSpPr>
        <p:sp>
          <p:nvSpPr>
            <p:cNvPr id="13369" name="Line 73"/>
            <p:cNvSpPr>
              <a:spLocks noChangeShapeType="1"/>
            </p:cNvSpPr>
            <p:nvPr/>
          </p:nvSpPr>
          <p:spPr bwMode="auto">
            <a:xfrm>
              <a:off x="1610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70" name="Line 74"/>
            <p:cNvSpPr>
              <a:spLocks noChangeShapeType="1"/>
            </p:cNvSpPr>
            <p:nvPr/>
          </p:nvSpPr>
          <p:spPr bwMode="auto">
            <a:xfrm>
              <a:off x="1610" y="1842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3332" name="Line 75"/>
          <p:cNvSpPr>
            <a:spLocks noChangeShapeType="1"/>
          </p:cNvSpPr>
          <p:nvPr/>
        </p:nvSpPr>
        <p:spPr bwMode="auto">
          <a:xfrm>
            <a:off x="539750" y="4437063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3" name="Line 66"/>
          <p:cNvSpPr>
            <a:spLocks noChangeShapeType="1"/>
          </p:cNvSpPr>
          <p:nvPr/>
        </p:nvSpPr>
        <p:spPr bwMode="auto">
          <a:xfrm>
            <a:off x="4356100" y="2781300"/>
            <a:ext cx="503238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4" name="Line 67"/>
          <p:cNvSpPr>
            <a:spLocks noChangeShapeType="1"/>
          </p:cNvSpPr>
          <p:nvPr/>
        </p:nvSpPr>
        <p:spPr bwMode="auto">
          <a:xfrm>
            <a:off x="4356100" y="3789363"/>
            <a:ext cx="215900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5" name="Line 68"/>
          <p:cNvSpPr>
            <a:spLocks noChangeShapeType="1"/>
          </p:cNvSpPr>
          <p:nvPr/>
        </p:nvSpPr>
        <p:spPr bwMode="auto">
          <a:xfrm flipV="1">
            <a:off x="4572000" y="2781300"/>
            <a:ext cx="0" cy="10080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6" name="Line 80"/>
          <p:cNvSpPr>
            <a:spLocks noChangeShapeType="1"/>
          </p:cNvSpPr>
          <p:nvPr/>
        </p:nvSpPr>
        <p:spPr bwMode="auto">
          <a:xfrm flipV="1">
            <a:off x="5148263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7" name="Line 81"/>
          <p:cNvSpPr>
            <a:spLocks noChangeShapeType="1"/>
          </p:cNvSpPr>
          <p:nvPr/>
        </p:nvSpPr>
        <p:spPr bwMode="auto">
          <a:xfrm flipV="1">
            <a:off x="5651500" y="3213100"/>
            <a:ext cx="0" cy="2159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sp>
        <p:nvSpPr>
          <p:cNvPr id="13338" name="Rectangle 85"/>
          <p:cNvSpPr>
            <a:spLocks noChangeArrowheads="1"/>
          </p:cNvSpPr>
          <p:nvPr/>
        </p:nvSpPr>
        <p:spPr bwMode="auto">
          <a:xfrm>
            <a:off x="611188" y="5516563"/>
            <a:ext cx="1655762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Pravna lica</a:t>
            </a:r>
          </a:p>
        </p:txBody>
      </p:sp>
      <p:sp>
        <p:nvSpPr>
          <p:cNvPr id="13339" name="Rectangle 86"/>
          <p:cNvSpPr>
            <a:spLocks noChangeArrowheads="1"/>
          </p:cNvSpPr>
          <p:nvPr/>
        </p:nvSpPr>
        <p:spPr bwMode="auto">
          <a:xfrm>
            <a:off x="2771775" y="4941888"/>
            <a:ext cx="1655763" cy="7207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rIns="0" anchor="ctr" anchorCtr="1"/>
          <a:lstStyle>
            <a:lvl1pPr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i="1" u="sng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bs-Latn-BA" altLang="sr-Latn-RS" sz="1300" i="0" u="none"/>
              <a:t>Bankarski sektor</a:t>
            </a:r>
          </a:p>
        </p:txBody>
      </p:sp>
      <p:grpSp>
        <p:nvGrpSpPr>
          <p:cNvPr id="13340" name="Group 97"/>
          <p:cNvGrpSpPr>
            <a:grpSpLocks/>
          </p:cNvGrpSpPr>
          <p:nvPr/>
        </p:nvGrpSpPr>
        <p:grpSpPr bwMode="auto">
          <a:xfrm>
            <a:off x="323850" y="2205038"/>
            <a:ext cx="3168650" cy="3600450"/>
            <a:chOff x="204" y="1389"/>
            <a:chExt cx="1996" cy="2268"/>
          </a:xfrm>
        </p:grpSpPr>
        <p:sp>
          <p:nvSpPr>
            <p:cNvPr id="13363" name="Line 82"/>
            <p:cNvSpPr>
              <a:spLocks noChangeShapeType="1"/>
            </p:cNvSpPr>
            <p:nvPr/>
          </p:nvSpPr>
          <p:spPr bwMode="auto">
            <a:xfrm>
              <a:off x="2200" y="1389"/>
              <a:ext cx="0" cy="181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4" name="Line 83"/>
            <p:cNvSpPr>
              <a:spLocks noChangeShapeType="1"/>
            </p:cNvSpPr>
            <p:nvPr/>
          </p:nvSpPr>
          <p:spPr bwMode="auto">
            <a:xfrm flipH="1">
              <a:off x="204" y="1389"/>
              <a:ext cx="1996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5" name="Line 84"/>
            <p:cNvSpPr>
              <a:spLocks noChangeShapeType="1"/>
            </p:cNvSpPr>
            <p:nvPr/>
          </p:nvSpPr>
          <p:spPr bwMode="auto">
            <a:xfrm>
              <a:off x="204" y="1389"/>
              <a:ext cx="0" cy="2268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6" name="Line 87"/>
            <p:cNvSpPr>
              <a:spLocks noChangeShapeType="1"/>
            </p:cNvSpPr>
            <p:nvPr/>
          </p:nvSpPr>
          <p:spPr bwMode="auto">
            <a:xfrm>
              <a:off x="204" y="3385"/>
              <a:ext cx="154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7" name="Line 88"/>
            <p:cNvSpPr>
              <a:spLocks noChangeShapeType="1"/>
            </p:cNvSpPr>
            <p:nvPr/>
          </p:nvSpPr>
          <p:spPr bwMode="auto">
            <a:xfrm>
              <a:off x="204" y="3113"/>
              <a:ext cx="181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8" name="Line 89"/>
            <p:cNvSpPr>
              <a:spLocks noChangeShapeType="1"/>
            </p:cNvSpPr>
            <p:nvPr/>
          </p:nvSpPr>
          <p:spPr bwMode="auto">
            <a:xfrm>
              <a:off x="204" y="3657"/>
              <a:ext cx="181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3341" name="Group 98"/>
          <p:cNvGrpSpPr>
            <a:grpSpLocks/>
          </p:cNvGrpSpPr>
          <p:nvPr/>
        </p:nvGrpSpPr>
        <p:grpSpPr bwMode="auto">
          <a:xfrm>
            <a:off x="2268538" y="4724400"/>
            <a:ext cx="1366837" cy="1152525"/>
            <a:chOff x="1429" y="2976"/>
            <a:chExt cx="861" cy="726"/>
          </a:xfrm>
        </p:grpSpPr>
        <p:sp>
          <p:nvSpPr>
            <p:cNvPr id="13359" name="Line 90"/>
            <p:cNvSpPr>
              <a:spLocks noChangeShapeType="1"/>
            </p:cNvSpPr>
            <p:nvPr/>
          </p:nvSpPr>
          <p:spPr bwMode="auto">
            <a:xfrm>
              <a:off x="1429" y="2976"/>
              <a:ext cx="861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0" name="Line 91"/>
            <p:cNvSpPr>
              <a:spLocks noChangeShapeType="1"/>
            </p:cNvSpPr>
            <p:nvPr/>
          </p:nvSpPr>
          <p:spPr bwMode="auto">
            <a:xfrm>
              <a:off x="2290" y="2976"/>
              <a:ext cx="0" cy="137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1" name="Line 92"/>
            <p:cNvSpPr>
              <a:spLocks noChangeShapeType="1"/>
            </p:cNvSpPr>
            <p:nvPr/>
          </p:nvSpPr>
          <p:spPr bwMode="auto">
            <a:xfrm>
              <a:off x="1429" y="3702"/>
              <a:ext cx="861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62" name="Line 93"/>
            <p:cNvSpPr>
              <a:spLocks noChangeShapeType="1"/>
            </p:cNvSpPr>
            <p:nvPr/>
          </p:nvSpPr>
          <p:spPr bwMode="auto">
            <a:xfrm flipV="1">
              <a:off x="2290" y="3566"/>
              <a:ext cx="0" cy="13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3342" name="Line 94"/>
          <p:cNvSpPr>
            <a:spLocks noChangeShapeType="1"/>
          </p:cNvSpPr>
          <p:nvPr/>
        </p:nvSpPr>
        <p:spPr bwMode="auto">
          <a:xfrm>
            <a:off x="4427538" y="5300663"/>
            <a:ext cx="5048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  <p:grpSp>
        <p:nvGrpSpPr>
          <p:cNvPr id="13343" name="Group 105"/>
          <p:cNvGrpSpPr>
            <a:grpSpLocks/>
          </p:cNvGrpSpPr>
          <p:nvPr/>
        </p:nvGrpSpPr>
        <p:grpSpPr bwMode="auto">
          <a:xfrm>
            <a:off x="3851275" y="2205038"/>
            <a:ext cx="3960813" cy="287337"/>
            <a:chOff x="2426" y="1389"/>
            <a:chExt cx="2495" cy="181"/>
          </a:xfrm>
        </p:grpSpPr>
        <p:sp>
          <p:nvSpPr>
            <p:cNvPr id="13356" name="Line 99"/>
            <p:cNvSpPr>
              <a:spLocks noChangeShapeType="1"/>
            </p:cNvSpPr>
            <p:nvPr/>
          </p:nvSpPr>
          <p:spPr bwMode="auto">
            <a:xfrm>
              <a:off x="2426" y="1389"/>
              <a:ext cx="0" cy="18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7" name="Line 100"/>
            <p:cNvSpPr>
              <a:spLocks noChangeShapeType="1"/>
            </p:cNvSpPr>
            <p:nvPr/>
          </p:nvSpPr>
          <p:spPr bwMode="auto">
            <a:xfrm>
              <a:off x="2426" y="1389"/>
              <a:ext cx="2495" cy="0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8" name="Line 101"/>
            <p:cNvSpPr>
              <a:spLocks noChangeShapeType="1"/>
            </p:cNvSpPr>
            <p:nvPr/>
          </p:nvSpPr>
          <p:spPr bwMode="auto">
            <a:xfrm>
              <a:off x="4921" y="1389"/>
              <a:ext cx="0" cy="181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3344" name="Group 106"/>
          <p:cNvGrpSpPr>
            <a:grpSpLocks/>
          </p:cNvGrpSpPr>
          <p:nvPr/>
        </p:nvGrpSpPr>
        <p:grpSpPr bwMode="auto">
          <a:xfrm>
            <a:off x="6588125" y="2852738"/>
            <a:ext cx="431800" cy="2520950"/>
            <a:chOff x="4150" y="1797"/>
            <a:chExt cx="272" cy="1588"/>
          </a:xfrm>
        </p:grpSpPr>
        <p:sp>
          <p:nvSpPr>
            <p:cNvPr id="13353" name="Line 102"/>
            <p:cNvSpPr>
              <a:spLocks noChangeShapeType="1"/>
            </p:cNvSpPr>
            <p:nvPr/>
          </p:nvSpPr>
          <p:spPr bwMode="auto">
            <a:xfrm>
              <a:off x="4286" y="1797"/>
              <a:ext cx="0" cy="1588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4" name="Line 103"/>
            <p:cNvSpPr>
              <a:spLocks noChangeShapeType="1"/>
            </p:cNvSpPr>
            <p:nvPr/>
          </p:nvSpPr>
          <p:spPr bwMode="auto">
            <a:xfrm flipH="1">
              <a:off x="4150" y="3385"/>
              <a:ext cx="136" cy="0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5" name="Line 104"/>
            <p:cNvSpPr>
              <a:spLocks noChangeShapeType="1"/>
            </p:cNvSpPr>
            <p:nvPr/>
          </p:nvSpPr>
          <p:spPr bwMode="auto">
            <a:xfrm>
              <a:off x="4286" y="1797"/>
              <a:ext cx="136" cy="0"/>
            </a:xfrm>
            <a:prstGeom prst="line">
              <a:avLst/>
            </a:prstGeom>
            <a:noFill/>
            <a:ln w="9525">
              <a:solidFill>
                <a:srgbClr val="FF9966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3345" name="Group 116"/>
          <p:cNvGrpSpPr>
            <a:grpSpLocks/>
          </p:cNvGrpSpPr>
          <p:nvPr/>
        </p:nvGrpSpPr>
        <p:grpSpPr bwMode="auto">
          <a:xfrm>
            <a:off x="6588125" y="4724400"/>
            <a:ext cx="1296988" cy="720725"/>
            <a:chOff x="4150" y="2976"/>
            <a:chExt cx="817" cy="454"/>
          </a:xfrm>
        </p:grpSpPr>
        <p:sp>
          <p:nvSpPr>
            <p:cNvPr id="13351" name="Line 110"/>
            <p:cNvSpPr>
              <a:spLocks noChangeShapeType="1"/>
            </p:cNvSpPr>
            <p:nvPr/>
          </p:nvSpPr>
          <p:spPr bwMode="auto">
            <a:xfrm>
              <a:off x="4967" y="2976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2" name="Line 111"/>
            <p:cNvSpPr>
              <a:spLocks noChangeShapeType="1"/>
            </p:cNvSpPr>
            <p:nvPr/>
          </p:nvSpPr>
          <p:spPr bwMode="auto">
            <a:xfrm flipH="1">
              <a:off x="4150" y="3430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grpSp>
        <p:nvGrpSpPr>
          <p:cNvPr id="13346" name="Group 115"/>
          <p:cNvGrpSpPr>
            <a:grpSpLocks/>
          </p:cNvGrpSpPr>
          <p:nvPr/>
        </p:nvGrpSpPr>
        <p:grpSpPr bwMode="auto">
          <a:xfrm>
            <a:off x="3995738" y="4149725"/>
            <a:ext cx="1728787" cy="792163"/>
            <a:chOff x="2517" y="2614"/>
            <a:chExt cx="1089" cy="499"/>
          </a:xfrm>
        </p:grpSpPr>
        <p:sp>
          <p:nvSpPr>
            <p:cNvPr id="13348" name="Line 95"/>
            <p:cNvSpPr>
              <a:spLocks noChangeShapeType="1"/>
            </p:cNvSpPr>
            <p:nvPr/>
          </p:nvSpPr>
          <p:spPr bwMode="auto">
            <a:xfrm>
              <a:off x="3606" y="2614"/>
              <a:ext cx="0" cy="36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49" name="Line 112"/>
            <p:cNvSpPr>
              <a:spLocks noChangeShapeType="1"/>
            </p:cNvSpPr>
            <p:nvPr/>
          </p:nvSpPr>
          <p:spPr bwMode="auto">
            <a:xfrm flipH="1">
              <a:off x="2517" y="2976"/>
              <a:ext cx="1089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  <p:sp>
          <p:nvSpPr>
            <p:cNvPr id="13350" name="Line 113"/>
            <p:cNvSpPr>
              <a:spLocks noChangeShapeType="1"/>
            </p:cNvSpPr>
            <p:nvPr/>
          </p:nvSpPr>
          <p:spPr bwMode="auto">
            <a:xfrm>
              <a:off x="2517" y="2976"/>
              <a:ext cx="0" cy="137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bs-Latn-BA"/>
            </a:p>
          </p:txBody>
        </p:sp>
      </p:grpSp>
      <p:sp>
        <p:nvSpPr>
          <p:cNvPr id="13347" name="Line 114"/>
          <p:cNvSpPr>
            <a:spLocks noChangeShapeType="1"/>
          </p:cNvSpPr>
          <p:nvPr/>
        </p:nvSpPr>
        <p:spPr bwMode="auto">
          <a:xfrm>
            <a:off x="6516688" y="39338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40063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Osnovne karakteristike bankarskog sektora BiH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6995499"/>
              </p:ext>
            </p:extLst>
          </p:nvPr>
        </p:nvGraphicFramePr>
        <p:xfrm>
          <a:off x="457200" y="2143125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633464"/>
                <a:gridCol w="1769368"/>
                <a:gridCol w="17693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2012</a:t>
                      </a:r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2013</a:t>
                      </a:r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bs-Latn-BA" sz="1050" b="1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Stabilna</a:t>
                      </a:r>
                      <a:r>
                        <a:rPr lang="bs-Latn-BA" sz="1050" b="1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kapitalizacija</a:t>
                      </a:r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Regulatorni</a:t>
                      </a:r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kapital, u milionima KM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2.815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2.995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bs-Latn-BA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Totalni </a:t>
                      </a:r>
                      <a:r>
                        <a:rPr lang="bs-Latn-BA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ponderisani</a:t>
                      </a:r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rizik, u milionima KM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16.552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16.784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bs-Latn-BA" sz="105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Stopa</a:t>
                      </a:r>
                      <a:r>
                        <a:rPr lang="bs-Latn-BA" sz="105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bs-Latn-BA" sz="1050" baseline="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adekvatnosti</a:t>
                      </a:r>
                      <a:r>
                        <a:rPr lang="bs-Latn-BA" sz="105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kapitala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17,0%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17,8%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bs-Latn-BA" sz="1050" b="1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Slabljenje kvalitete kreditnog </a:t>
                      </a:r>
                      <a:r>
                        <a:rPr lang="bs-Latn-BA" sz="1050" b="1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portfolija</a:t>
                      </a:r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Totalni krediti, u milionima KM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15.213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15.728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NPL,</a:t>
                      </a:r>
                      <a:r>
                        <a:rPr lang="en-US" sz="105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bs-Latn-BA" sz="105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 milionima KM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2.049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2.378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Udio NPL</a:t>
                      </a:r>
                      <a:r>
                        <a:rPr lang="bs-Latn-BA" sz="105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u ukupnim kreditima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13,5%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15,1%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bs-Latn-BA" sz="1050" b="1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Negativni rezultat poslovanja</a:t>
                      </a:r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Neto profit/gubitak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 milionima KM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126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-39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Povrat na kapital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4,9%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-1,4%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b="1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Zadovoljavajuća</a:t>
                      </a:r>
                      <a:endParaRPr lang="en-US" sz="1050" b="1" noProof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050" b="1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likvidnost</a:t>
                      </a:r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Likvidna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prema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ukupnim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sredstvima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25,4%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26,4%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050" b="1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Likvidna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sredstva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prema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kratkoročnim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finansijskim</a:t>
                      </a:r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obavezama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44,1%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46,2%</a:t>
                      </a:r>
                      <a:endParaRPr lang="en-US" sz="105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23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Izazovi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bs-Latn-BA" altLang="sr-Latn-RS" dirty="0" smtClean="0"/>
              <a:t>Mjere monetarne  politike sve su važnije ali same nisu dovoljne </a:t>
            </a:r>
          </a:p>
          <a:p>
            <a:r>
              <a:rPr lang="bs-Latn-BA" altLang="sr-Latn-RS" dirty="0" err="1" smtClean="0"/>
              <a:t>Prekogranična</a:t>
            </a:r>
            <a:r>
              <a:rPr lang="bs-Latn-BA" altLang="sr-Latn-RS" dirty="0" smtClean="0"/>
              <a:t> kooperacija monetarnih vlasti je prioritet, a ne opcija, jer problemi uprkos različitim modelima monetarne politike su veoma slični </a:t>
            </a:r>
          </a:p>
          <a:p>
            <a:r>
              <a:rPr lang="bs-Latn-BA" altLang="sr-Latn-RS" dirty="0" smtClean="0"/>
              <a:t>Domaća štednja je sve važnija </a:t>
            </a:r>
          </a:p>
          <a:p>
            <a:r>
              <a:rPr lang="bs-Latn-BA" altLang="sr-Latn-RS" dirty="0" err="1" smtClean="0"/>
              <a:t>Prekogranična</a:t>
            </a:r>
            <a:r>
              <a:rPr lang="bs-Latn-BA" altLang="sr-Latn-RS" dirty="0" smtClean="0"/>
              <a:t> saradnja </a:t>
            </a:r>
            <a:r>
              <a:rPr lang="bs-Latn-BA" altLang="sr-Latn-RS" dirty="0" err="1" smtClean="0"/>
              <a:t>supervizorskih</a:t>
            </a:r>
            <a:r>
              <a:rPr lang="bs-Latn-BA" altLang="sr-Latn-RS" dirty="0" smtClean="0"/>
              <a:t> tijela je neophodna s obzirom na </a:t>
            </a:r>
            <a:r>
              <a:rPr lang="bs-Latn-BA" altLang="sr-Latn-RS" dirty="0" err="1" smtClean="0"/>
              <a:t>regionalno</a:t>
            </a:r>
            <a:r>
              <a:rPr lang="bs-Latn-BA" altLang="sr-Latn-RS" dirty="0" smtClean="0"/>
              <a:t> prisustvo istih </a:t>
            </a:r>
            <a:r>
              <a:rPr lang="bs-Latn-BA" altLang="sr-Latn-RS" dirty="0" err="1" smtClean="0"/>
              <a:t>bankarskih</a:t>
            </a:r>
            <a:r>
              <a:rPr lang="bs-Latn-BA" altLang="sr-Latn-RS" dirty="0" smtClean="0"/>
              <a:t> grupacija</a:t>
            </a:r>
          </a:p>
          <a:p>
            <a:r>
              <a:rPr lang="bs-Latn-BA" altLang="sr-Latn-RS" dirty="0" smtClean="0"/>
              <a:t>Politička stabilnost regiona je izuzetno bitna i potreba što </a:t>
            </a:r>
            <a:r>
              <a:rPr lang="bs-Latn-BA" altLang="sr-Latn-RS" dirty="0" err="1" smtClean="0"/>
              <a:t>bržih</a:t>
            </a:r>
            <a:r>
              <a:rPr lang="bs-Latn-BA" altLang="sr-Latn-RS" dirty="0" smtClean="0"/>
              <a:t> </a:t>
            </a:r>
            <a:r>
              <a:rPr lang="bs-Latn-BA" altLang="sr-Latn-RS" dirty="0" err="1" smtClean="0"/>
              <a:t>euroatlanskih</a:t>
            </a:r>
            <a:r>
              <a:rPr lang="bs-Latn-BA" altLang="sr-Latn-RS" dirty="0" smtClean="0"/>
              <a:t> integracija </a:t>
            </a:r>
          </a:p>
          <a:p>
            <a:r>
              <a:rPr lang="bs-Latn-BA" altLang="sr-Latn-RS" dirty="0" smtClean="0"/>
              <a:t>Ekonomija i realni sektor moraju biti u fokusu vlasti kako bi standard svakog pojedinca bio na većem nivou </a:t>
            </a:r>
          </a:p>
          <a:p>
            <a:r>
              <a:rPr lang="bs-Latn-BA" altLang="sr-Latn-RS" dirty="0" smtClean="0"/>
              <a:t>Novi izazov za banke u BiH – </a:t>
            </a:r>
            <a:r>
              <a:rPr lang="bs-Latn-BA" altLang="sr-Latn-RS" dirty="0" err="1" smtClean="0"/>
              <a:t>Bankarska</a:t>
            </a:r>
            <a:r>
              <a:rPr lang="bs-Latn-BA" altLang="sr-Latn-RS" dirty="0" smtClean="0"/>
              <a:t> unija</a:t>
            </a:r>
            <a:endParaRPr lang="en-US" altLang="sr-Latn-R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Bankarska unija – novi izazov za </a:t>
            </a:r>
            <a:r>
              <a:rPr lang="hr-HR" dirty="0" err="1" smtClean="0"/>
              <a:t>bh</a:t>
            </a:r>
            <a:r>
              <a:rPr lang="hr-HR" dirty="0" smtClean="0"/>
              <a:t>. monetarne vlasti</a:t>
            </a:r>
            <a:endParaRPr lang="en-GB" dirty="0" smtClean="0"/>
          </a:p>
        </p:txBody>
      </p:sp>
      <p:sp>
        <p:nvSpPr>
          <p:cNvPr id="10" name="Rezervirano mjesto sadržaja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dirty="0" smtClean="0"/>
              <a:t>P</a:t>
            </a:r>
            <a:r>
              <a:rPr lang="hr-HR" dirty="0" smtClean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Romer</a:t>
            </a:r>
            <a:r>
              <a:rPr lang="en-GB" dirty="0" smtClean="0"/>
              <a:t>: “</a:t>
            </a:r>
            <a:r>
              <a:rPr lang="hr-HR" dirty="0" smtClean="0"/>
              <a:t>Strašno je ne iskoristiti krizu!”</a:t>
            </a:r>
            <a:endParaRPr lang="en-GB" dirty="0" smtClean="0"/>
          </a:p>
          <a:p>
            <a:r>
              <a:rPr lang="hr-HR" dirty="0" smtClean="0"/>
              <a:t>Necjelovita nadzorna arhitektura nije jedini (pa čak ni bitan) uzrok krize, nego je kriza stvorila osnovu za integraciju bankovnog nadzora u </a:t>
            </a:r>
            <a:r>
              <a:rPr lang="hr-HR" dirty="0" err="1" smtClean="0"/>
              <a:t>europodručju</a:t>
            </a:r>
            <a:r>
              <a:rPr lang="en-GB" dirty="0" smtClean="0"/>
              <a:t> </a:t>
            </a:r>
          </a:p>
          <a:p>
            <a:pPr lvl="1"/>
            <a:r>
              <a:rPr lang="hr-HR" dirty="0" smtClean="0"/>
              <a:t>ne samo u obliku zajedničkih pravila i postupaka nego i kao institucionalno ujedinjenje nadzornih tijela.</a:t>
            </a:r>
          </a:p>
          <a:p>
            <a:r>
              <a:rPr lang="en-GB" dirty="0" smtClean="0"/>
              <a:t>BU </a:t>
            </a:r>
            <a:r>
              <a:rPr lang="hr-HR" dirty="0" smtClean="0"/>
              <a:t>postaje nužan (iako ne i dovoljan) </a:t>
            </a:r>
            <a:r>
              <a:rPr lang="hr-HR" dirty="0" err="1" smtClean="0"/>
              <a:t>preduslov</a:t>
            </a:r>
            <a:r>
              <a:rPr lang="hr-HR" dirty="0" smtClean="0"/>
              <a:t> za prekid veze između slabih banaka i slabih država.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162736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Arhitektura BU-a</a:t>
            </a:r>
            <a:endParaRPr lang="en-US" dirty="0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smtClean="0"/>
          </a:p>
          <a:p>
            <a:endParaRPr lang="en-GB" dirty="0" smtClean="0"/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5762" y="2311807"/>
            <a:ext cx="5832475" cy="410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929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Veza između slabih banaka i slabih država</a:t>
            </a:r>
            <a:endParaRPr lang="hr-HR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57200" y="6126163"/>
            <a:ext cx="40338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hr-HR" sz="1100" i="0" u="none" dirty="0" smtClean="0">
                <a:latin typeface="+mj-lt"/>
                <a:cs typeface="Arial" panose="020B0604020202020204" pitchFamily="34" charset="0"/>
              </a:rPr>
              <a:t>Izvor: M</a:t>
            </a:r>
            <a:r>
              <a:rPr lang="en-GB" sz="1100" i="0" u="none" dirty="0" smtClean="0">
                <a:latin typeface="+mj-lt"/>
                <a:cs typeface="Arial" panose="020B0604020202020204" pitchFamily="34" charset="0"/>
              </a:rPr>
              <a:t>MF, </a:t>
            </a:r>
            <a:r>
              <a:rPr lang="en-GB" sz="1100" i="0" u="none" dirty="0">
                <a:latin typeface="+mj-lt"/>
                <a:cs typeface="Arial" panose="020B0604020202020204" pitchFamily="34" charset="0"/>
              </a:rPr>
              <a:t>Global Financial Stability Report, </a:t>
            </a:r>
            <a:r>
              <a:rPr lang="hr-HR" sz="1100" i="0" u="none" dirty="0" smtClean="0">
                <a:latin typeface="+mj-lt"/>
                <a:cs typeface="Arial" panose="020B0604020202020204" pitchFamily="34" charset="0"/>
              </a:rPr>
              <a:t>april 2012.</a:t>
            </a:r>
            <a:endParaRPr lang="hr-HR" sz="1100" b="1" i="0" u="none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2" name="Bildobjekt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6819" y="2594144"/>
            <a:ext cx="67103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ravokutnik 4"/>
          <p:cNvSpPr>
            <a:spLocks noChangeArrowheads="1"/>
          </p:cNvSpPr>
          <p:nvPr/>
        </p:nvSpPr>
        <p:spPr bwMode="auto">
          <a:xfrm>
            <a:off x="2663788" y="2255590"/>
            <a:ext cx="3816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600" i="0" u="none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Kanal zaraze između država i banaka</a:t>
            </a:r>
            <a:endParaRPr lang="hr-HR" sz="1600" i="0" u="none" dirty="0">
              <a:solidFill>
                <a:srgbClr val="5F5F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1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Jedinstveni nadzorni mehanizam, </a:t>
            </a:r>
            <a:br>
              <a:rPr lang="hr-HR" dirty="0" smtClean="0"/>
            </a:br>
            <a:r>
              <a:rPr lang="hr-HR" dirty="0" smtClean="0"/>
              <a:t>bankarska unija i EU</a:t>
            </a:r>
            <a:endParaRPr lang="en-GB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544515" y="6268488"/>
            <a:ext cx="8338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buClr>
                <a:srgbClr val="3783FF"/>
              </a:buClr>
              <a:buSzPct val="123000"/>
            </a:pPr>
            <a:r>
              <a:rPr lang="hr-HR" sz="1100" i="0" u="none" dirty="0" smtClean="0">
                <a:latin typeface="+mj-lt"/>
                <a:cs typeface="Arial" panose="020B0604020202020204" pitchFamily="34" charset="0"/>
              </a:rPr>
              <a:t>Izvor</a:t>
            </a:r>
            <a:r>
              <a:rPr lang="en-GB" sz="1100" i="0" u="none" dirty="0" smtClean="0">
                <a:latin typeface="+mj-lt"/>
                <a:cs typeface="Arial" panose="020B0604020202020204" pitchFamily="34" charset="0"/>
              </a:rPr>
              <a:t>: E</a:t>
            </a:r>
            <a:r>
              <a:rPr lang="hr-HR" sz="1100" i="0" u="none" dirty="0" smtClean="0">
                <a:latin typeface="+mj-lt"/>
                <a:cs typeface="Arial" panose="020B0604020202020204" pitchFamily="34" charset="0"/>
              </a:rPr>
              <a:t>S</a:t>
            </a:r>
            <a:r>
              <a:rPr lang="en-GB" sz="1100" i="0" u="none" dirty="0" smtClean="0">
                <a:latin typeface="+mj-lt"/>
                <a:cs typeface="Arial" panose="020B0604020202020204" pitchFamily="34" charset="0"/>
              </a:rPr>
              <a:t>B</a:t>
            </a:r>
            <a:endParaRPr lang="en-GB" sz="1100" i="0" u="none" dirty="0"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899592" y="2303187"/>
            <a:ext cx="7267575" cy="3800475"/>
            <a:chOff x="591" y="1409"/>
            <a:chExt cx="4578" cy="2394"/>
          </a:xfrm>
        </p:grpSpPr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595" y="3317"/>
              <a:ext cx="4564" cy="476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EBA: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s-Latn-BA" i="0" u="none" dirty="0"/>
                <a:t>Jedinstveni pravilnik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s-Latn-BA" i="0" u="none" dirty="0" err="1"/>
                <a:t>Supervizorski</a:t>
              </a:r>
              <a:r>
                <a:rPr lang="bs-Latn-BA" i="0" u="none" dirty="0"/>
                <a:t> priručnik</a:t>
              </a: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3638" y="2840"/>
              <a:ext cx="1521" cy="477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Nacionalna tijela za rezoluciju</a:t>
              </a:r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595" y="2840"/>
              <a:ext cx="3043" cy="477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Jedinstveni mehanizam za rezoluciju</a:t>
              </a: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3638" y="2363"/>
              <a:ext cx="1521" cy="477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 smtClean="0"/>
                <a:t>Nacionalne mjere za stabiliziranje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2117" y="2363"/>
              <a:ext cx="1521" cy="477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Nacionalne mjere za stabiliziranje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95" y="2363"/>
              <a:ext cx="1522" cy="477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Evropski mehanizam za stabilnost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95" y="1887"/>
              <a:ext cx="3043" cy="476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Jedinstveni </a:t>
              </a:r>
              <a:r>
                <a:rPr lang="bs-Latn-BA" i="0" u="none" dirty="0" err="1"/>
                <a:t>supervizorski</a:t>
              </a:r>
              <a:r>
                <a:rPr lang="bs-Latn-BA" i="0" u="none" dirty="0"/>
                <a:t> mehanizam </a:t>
              </a:r>
            </a:p>
            <a:p>
              <a:pPr algn="ctr"/>
              <a:r>
                <a:rPr lang="bs-Latn-BA" i="0" u="none" dirty="0"/>
                <a:t>+ </a:t>
              </a:r>
              <a:r>
                <a:rPr lang="bs-Latn-BA" i="0" u="none" dirty="0" err="1"/>
                <a:t>supervizorski</a:t>
              </a:r>
              <a:r>
                <a:rPr lang="bs-Latn-BA" i="0" u="none" dirty="0"/>
                <a:t> priručnik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38" y="1887"/>
              <a:ext cx="1521" cy="476"/>
            </a:xfrm>
            <a:prstGeom prst="rect">
              <a:avLst/>
            </a:prstGeom>
            <a:solidFill>
              <a:srgbClr val="336699">
                <a:alpha val="5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/>
                <a:t>Nacionalna tijela za superviziju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97" y="1412"/>
              <a:ext cx="1521" cy="476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Bankarska</a:t>
              </a:r>
              <a:r>
                <a:rPr lang="bs-Latn-BA" i="0" u="non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unija</a:t>
              </a:r>
            </a:p>
            <a:p>
              <a:pPr algn="ctr"/>
              <a:r>
                <a:rPr lang="bs-Latn-BA" i="0" u="non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eurozona</a:t>
              </a:r>
              <a:endParaRPr lang="bs-Latn-BA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118" y="1412"/>
              <a:ext cx="1522" cy="476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Bankarska</a:t>
              </a:r>
              <a:r>
                <a:rPr lang="bs-Latn-BA" i="0" u="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unija – EZ, uključujući </a:t>
              </a:r>
              <a:r>
                <a:rPr lang="bs-Latn-BA" i="0" u="non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blisku saradnju</a:t>
              </a:r>
              <a:endParaRPr lang="bs-Latn-BA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640" y="1412"/>
              <a:ext cx="1521" cy="476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bs-Latn-BA" i="0" u="non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Izvan </a:t>
              </a:r>
              <a:r>
                <a:rPr lang="bs-Latn-BA" i="0" u="non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bankarske</a:t>
              </a:r>
              <a:r>
                <a:rPr lang="bs-Latn-BA" i="0" u="non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unije</a:t>
              </a: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2118" y="1409"/>
              <a:ext cx="6" cy="493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2118" y="2362"/>
              <a:ext cx="6" cy="488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3640" y="1409"/>
              <a:ext cx="5" cy="1917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591" y="1877"/>
              <a:ext cx="4576" cy="22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594" y="2365"/>
              <a:ext cx="4575" cy="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594" y="2841"/>
              <a:ext cx="4575" cy="6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594" y="3318"/>
              <a:ext cx="4575" cy="6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597" y="1409"/>
              <a:ext cx="5" cy="2394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5" name="Rectangle 40"/>
            <p:cNvSpPr>
              <a:spLocks noChangeArrowheads="1"/>
            </p:cNvSpPr>
            <p:nvPr/>
          </p:nvSpPr>
          <p:spPr bwMode="auto">
            <a:xfrm>
              <a:off x="5161" y="1409"/>
              <a:ext cx="6" cy="2394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6" name="Rectangle 41"/>
            <p:cNvSpPr>
              <a:spLocks noChangeArrowheads="1"/>
            </p:cNvSpPr>
            <p:nvPr/>
          </p:nvSpPr>
          <p:spPr bwMode="auto">
            <a:xfrm>
              <a:off x="594" y="1412"/>
              <a:ext cx="4575" cy="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594" y="3795"/>
              <a:ext cx="4575" cy="5"/>
            </a:xfrm>
            <a:prstGeom prst="rect">
              <a:avLst/>
            </a:prstGeom>
            <a:solidFill>
              <a:srgbClr val="FFFFFF"/>
            </a:solidFill>
            <a:ln w="0" cap="flat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s-Latn-BA"/>
            </a:p>
          </p:txBody>
        </p:sp>
      </p:grpSp>
    </p:spTree>
    <p:extLst>
      <p:ext uri="{BB962C8B-B14F-4D97-AF65-F5344CB8AC3E}">
        <p14:creationId xmlns:p14="http://schemas.microsoft.com/office/powerpoint/2010/main" xmlns="" val="39921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CD5BCC3-0926-4068-AA83-B216872C03C3}" type="slidenum">
              <a:rPr lang="en-GB" altLang="sr-Latn-RS" sz="1400" i="0" u="none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GB" altLang="sr-Latn-RS" sz="1400" i="0" u="non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625" y="2286000"/>
            <a:ext cx="8229600" cy="3429000"/>
          </a:xfrm>
        </p:spPr>
        <p:txBody>
          <a:bodyPr/>
          <a:lstStyle/>
          <a:p>
            <a:pPr algn="ctr">
              <a:defRPr/>
            </a:pPr>
            <a:r>
              <a:rPr lang="bs-Latn-BA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Hvala na pažnji</a:t>
            </a:r>
            <a:br>
              <a:rPr lang="bs-Latn-BA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s-Latn-BA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http://www.cbbh.ba</a:t>
            </a:r>
          </a:p>
        </p:txBody>
      </p:sp>
      <p:sp>
        <p:nvSpPr>
          <p:cNvPr id="32773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FDA95B9-25BA-47C5-B94F-EB71C05ABBD3}" type="slidenum">
              <a:rPr lang="en-GB" altLang="sr-Latn-RS" sz="1400" i="0" u="none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GB" altLang="sr-Latn-RS" sz="1400" i="0" u="none" dirty="0"/>
          </a:p>
        </p:txBody>
      </p:sp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500063" y="2143125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200"/>
              </a:lnSpc>
              <a:spcBef>
                <a:spcPct val="0"/>
              </a:spcBef>
            </a:pPr>
            <a:endParaRPr lang="vi-VN" altLang="sr-Latn-RS" i="0" u="non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finansijskog sektora u BiH</a:t>
            </a:r>
            <a:endParaRPr lang="bs-Latn-BA" dirty="0" smtClean="0"/>
          </a:p>
        </p:txBody>
      </p:sp>
      <p:sp>
        <p:nvSpPr>
          <p:cNvPr id="1741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sr-Latn-RS" smtClean="0"/>
              <a:t>Visok procenat stranog vlasništva je potencijalni rizik zbog toga što se strateške odluke donose izvan domašaja monetarnih vlasti BiH</a:t>
            </a:r>
          </a:p>
          <a:p>
            <a:r>
              <a:rPr lang="bs-Latn-BA" altLang="sr-Latn-RS" smtClean="0"/>
              <a:t>Veliki udio bankarskog sektora, relativno malo učešće ostalih finansijskih posrednika</a:t>
            </a:r>
          </a:p>
          <a:p>
            <a:r>
              <a:rPr lang="bs-Latn-BA" altLang="sr-Latn-RS" smtClean="0"/>
              <a:t>Tabela: Vrijednost imovine finansijskih posrednika</a:t>
            </a:r>
            <a:endParaRPr lang="bs-Latn-BA" altLang="sr-Latn-RS" dirty="0"/>
          </a:p>
        </p:txBody>
      </p:sp>
      <p:sp>
        <p:nvSpPr>
          <p:cNvPr id="17413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03A5EE4-0414-4807-A926-5F8ED216330E}" type="slidenum">
              <a:rPr lang="en-GB" altLang="sr-Latn-RS" sz="1400" i="0" u="none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sr-Latn-RS" sz="1400" i="0" u="non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7532206"/>
              </p:ext>
            </p:extLst>
          </p:nvPr>
        </p:nvGraphicFramePr>
        <p:xfrm>
          <a:off x="714375" y="4076700"/>
          <a:ext cx="7858126" cy="1854200"/>
        </p:xfrm>
        <a:graphic>
          <a:graphicData uri="http://schemas.openxmlformats.org/drawingml/2006/table">
            <a:tbl>
              <a:tblPr/>
              <a:tblGrid>
                <a:gridCol w="2285998"/>
                <a:gridCol w="696516"/>
                <a:gridCol w="696516"/>
                <a:gridCol w="696516"/>
                <a:gridCol w="696516"/>
                <a:gridCol w="696516"/>
                <a:gridCol w="696516"/>
                <a:gridCol w="696516"/>
                <a:gridCol w="696516"/>
              </a:tblGrid>
              <a:tr h="1936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72000" marR="7200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2010.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bs-Latn-BA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ahoma" pitchFamily="34" charset="0"/>
                        </a:rPr>
                        <a:t>2011.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bs-Latn-BA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ahoma" pitchFamily="34" charset="0"/>
                        </a:rPr>
                        <a:t>2012.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kumimoji="0" lang="bs-Latn-BA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ahoma" pitchFamily="34" charset="0"/>
                        </a:rPr>
                        <a:t>2013.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387350"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Vrijednost, milioni KM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Učešće, %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Vrijednost, milioni KM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Učešće, %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Vrijednost, milioni KM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Učešće, %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Vrijednost, milioni KM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Učešće, %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Banke 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86,1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86,3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87,4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Investicijski fondovi 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Kompanije za lizing</a:t>
                      </a:r>
                      <a:r>
                        <a:rPr kumimoji="0" lang="bs-Latn-BA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 </a:t>
                      </a:r>
                      <a:endParaRPr kumimoji="0" lang="bs-Latn-BA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ahoma" pitchFamily="34" charset="0"/>
                      </a:endParaRP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Društva za osiguranje i reosiguranje</a:t>
                      </a:r>
                      <a:r>
                        <a:rPr kumimoji="0" lang="pt-BR" sz="9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 </a:t>
                      </a:r>
                      <a:endParaRPr kumimoji="0" lang="pt-B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ahoma" pitchFamily="34" charset="0"/>
                      </a:endParaRP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3,3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Mikrokreditne organizacije 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  <a:endParaRPr lang="en-US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4,4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4,5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0"/>
                      </a:srgbClr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ahoma" pitchFamily="34" charset="0"/>
                        </a:rPr>
                        <a:t>Ukupno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9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bs-Latn-B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9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US" sz="9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>
                        <a:alpha val="50195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0834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r-HR" dirty="0"/>
              <a:t>Bankarski sektor u BiH</a:t>
            </a:r>
            <a:endParaRPr lang="hr-HR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25688"/>
            <a:ext cx="8229600" cy="3983037"/>
          </a:xfrm>
        </p:spPr>
        <p:txBody>
          <a:bodyPr anchor="ctr"/>
          <a:lstStyle/>
          <a:p>
            <a:r>
              <a:rPr lang="hr-HR" altLang="sr-Latn-RS" dirty="0"/>
              <a:t>“</a:t>
            </a:r>
            <a:r>
              <a:rPr lang="hr-HR" altLang="sr-Latn-RS" dirty="0" err="1"/>
              <a:t>Bankocentričnost</a:t>
            </a:r>
            <a:r>
              <a:rPr lang="hr-HR" altLang="sr-Latn-RS" dirty="0"/>
              <a:t>” </a:t>
            </a:r>
            <a:r>
              <a:rPr lang="hr-HR" altLang="sr-Latn-RS" dirty="0" err="1"/>
              <a:t>finansijskog</a:t>
            </a:r>
            <a:r>
              <a:rPr lang="hr-HR" altLang="sr-Latn-RS" dirty="0"/>
              <a:t> </a:t>
            </a:r>
            <a:r>
              <a:rPr lang="hr-HR" altLang="sr-Latn-RS" dirty="0" smtClean="0"/>
              <a:t>sektora</a:t>
            </a:r>
            <a:r>
              <a:rPr lang="en-US" altLang="sr-Latn-RS" dirty="0" smtClean="0"/>
              <a:t>:</a:t>
            </a:r>
          </a:p>
          <a:p>
            <a:pPr lvl="1"/>
            <a:r>
              <a:rPr lang="en-US" altLang="sr-Latn-RS" dirty="0" smtClean="0"/>
              <a:t>8</a:t>
            </a:r>
            <a:r>
              <a:rPr lang="bs-Latn-BA" altLang="sr-Latn-RS" dirty="0" smtClean="0"/>
              <a:t>7,4</a:t>
            </a:r>
            <a:r>
              <a:rPr lang="en-US" altLang="sr-Latn-RS" dirty="0" smtClean="0"/>
              <a:t>% </a:t>
            </a:r>
            <a:r>
              <a:rPr lang="bs-Latn-BA" altLang="sr-Latn-RS" dirty="0" smtClean="0"/>
              <a:t>od ukupne aktive finansijskog sektora </a:t>
            </a:r>
            <a:r>
              <a:rPr lang="en-US" altLang="sr-Latn-RS" dirty="0" smtClean="0"/>
              <a:t>(</a:t>
            </a:r>
            <a:r>
              <a:rPr lang="bs-Latn-BA" altLang="sr-Latn-RS" dirty="0" smtClean="0"/>
              <a:t>kraj </a:t>
            </a:r>
            <a:r>
              <a:rPr lang="en-US" altLang="sr-Latn-RS" dirty="0" smtClean="0"/>
              <a:t>201</a:t>
            </a:r>
            <a:r>
              <a:rPr lang="bs-Latn-BA" altLang="sr-Latn-RS" dirty="0" smtClean="0"/>
              <a:t>3.</a:t>
            </a:r>
            <a:r>
              <a:rPr lang="en-US" altLang="sr-Latn-RS" dirty="0" smtClean="0"/>
              <a:t>)</a:t>
            </a:r>
          </a:p>
          <a:p>
            <a:r>
              <a:rPr lang="bs-Latn-BA" altLang="sr-Latn-RS" dirty="0" smtClean="0"/>
              <a:t>Dominacija stranih </a:t>
            </a:r>
            <a:r>
              <a:rPr lang="bs-Latn-BA" altLang="sr-Latn-RS" dirty="0" err="1" smtClean="0"/>
              <a:t>bankarskih</a:t>
            </a:r>
            <a:r>
              <a:rPr lang="bs-Latn-BA" altLang="sr-Latn-RS" dirty="0" smtClean="0"/>
              <a:t> grupacija</a:t>
            </a:r>
            <a:endParaRPr lang="en-US" altLang="sr-Latn-RS" dirty="0" smtClean="0"/>
          </a:p>
          <a:p>
            <a:pPr lvl="1"/>
            <a:r>
              <a:rPr lang="en-US" altLang="sr-Latn-RS" dirty="0" smtClean="0"/>
              <a:t>95% </a:t>
            </a:r>
            <a:r>
              <a:rPr lang="bs-Latn-BA" altLang="sr-Latn-RS" dirty="0" smtClean="0"/>
              <a:t>ukupne aktive i </a:t>
            </a:r>
            <a:r>
              <a:rPr lang="en-US" altLang="sr-Latn-RS" dirty="0" smtClean="0"/>
              <a:t>82% </a:t>
            </a:r>
            <a:r>
              <a:rPr lang="bs-Latn-BA" altLang="sr-Latn-RS" dirty="0" smtClean="0"/>
              <a:t>ukupnog </a:t>
            </a:r>
            <a:r>
              <a:rPr lang="bs-Latn-BA" altLang="sr-Latn-RS" dirty="0" err="1" smtClean="0"/>
              <a:t>dioničkog</a:t>
            </a:r>
            <a:r>
              <a:rPr lang="bs-Latn-BA" altLang="sr-Latn-RS" dirty="0" smtClean="0"/>
              <a:t> kapitala je koncentrisano u bankama u stranom vlasništvu</a:t>
            </a:r>
            <a:endParaRPr lang="en-US" altLang="sr-Latn-RS" dirty="0" smtClean="0"/>
          </a:p>
          <a:p>
            <a:r>
              <a:rPr lang="bs-Latn-BA" altLang="sr-Latn-RS" dirty="0" smtClean="0"/>
              <a:t>Povećanje obima kredita od 2,91% na godišnjoj osnovi</a:t>
            </a:r>
            <a:endParaRPr lang="en-US" altLang="sr-Latn-RS" dirty="0" smtClean="0"/>
          </a:p>
          <a:p>
            <a:pPr lvl="1"/>
            <a:r>
              <a:rPr lang="hr-HR" altLang="sr-Latn-RS" dirty="0"/>
              <a:t>ukupno kreditiranje povećano za blizu</a:t>
            </a:r>
            <a:r>
              <a:rPr lang="bs-Latn-BA" altLang="sr-Latn-RS" dirty="0" smtClean="0"/>
              <a:t> 463,3 </a:t>
            </a:r>
            <a:r>
              <a:rPr lang="en-US" altLang="sr-Latn-RS" dirty="0" err="1" smtClean="0"/>
              <a:t>milion</a:t>
            </a:r>
            <a:r>
              <a:rPr lang="bs-Latn-BA" altLang="sr-Latn-RS" dirty="0" smtClean="0"/>
              <a:t>a KM</a:t>
            </a:r>
            <a:r>
              <a:rPr lang="en-US" altLang="sr-Latn-RS" dirty="0" smtClean="0"/>
              <a:t> (12.2012 - 12.2013), </a:t>
            </a:r>
            <a:r>
              <a:rPr lang="hr-HR" altLang="sr-Latn-RS" dirty="0"/>
              <a:t>ukupni nivo kreditiranja je </a:t>
            </a:r>
            <a:r>
              <a:rPr lang="bs-Latn-BA" altLang="sr-Latn-RS" dirty="0" smtClean="0"/>
              <a:t>16,4 milijarde KM</a:t>
            </a:r>
            <a:endParaRPr lang="en-US" altLang="sr-Latn-RS" dirty="0" smtClean="0"/>
          </a:p>
          <a:p>
            <a:r>
              <a:rPr lang="bs-Latn-BA" altLang="sr-Latn-RS" dirty="0" smtClean="0"/>
              <a:t>Depoziti su uvećani za 923,4 miliona KM</a:t>
            </a:r>
            <a:endParaRPr lang="en-US" altLang="sr-Latn-RS" dirty="0" smtClean="0"/>
          </a:p>
          <a:p>
            <a:pPr lvl="1"/>
            <a:r>
              <a:rPr lang="en-US" altLang="sr-Latn-RS" dirty="0" smtClean="0"/>
              <a:t>(</a:t>
            </a:r>
            <a:r>
              <a:rPr lang="bs-Latn-BA" altLang="sr-Latn-RS" dirty="0" smtClean="0"/>
              <a:t>ili</a:t>
            </a:r>
            <a:r>
              <a:rPr lang="en-US" altLang="sr-Latn-RS" dirty="0" smtClean="0"/>
              <a:t> 6</a:t>
            </a:r>
            <a:r>
              <a:rPr lang="bs-Latn-BA" altLang="sr-Latn-RS" dirty="0" smtClean="0"/>
              <a:t>,</a:t>
            </a:r>
            <a:r>
              <a:rPr lang="en-US" altLang="sr-Latn-RS" dirty="0" smtClean="0"/>
              <a:t>9</a:t>
            </a:r>
            <a:r>
              <a:rPr lang="bs-Latn-BA" altLang="sr-Latn-RS" dirty="0" smtClean="0"/>
              <a:t>2</a:t>
            </a:r>
            <a:r>
              <a:rPr lang="en-US" altLang="sr-Latn-RS" dirty="0" smtClean="0"/>
              <a:t>%) </a:t>
            </a:r>
            <a:r>
              <a:rPr lang="bs-Latn-BA" altLang="sr-Latn-RS" dirty="0" smtClean="0"/>
              <a:t>u poređenju sa istim periodom prethodne godine </a:t>
            </a:r>
            <a:r>
              <a:rPr lang="en-US" altLang="sr-Latn-RS" dirty="0" smtClean="0"/>
              <a:t>(12.2012 - 12.2013), </a:t>
            </a:r>
            <a:r>
              <a:rPr lang="bs-Latn-BA" altLang="sr-Latn-RS" dirty="0" smtClean="0"/>
              <a:t>ukupni nivo depozita iznosi 14,25 milijardi KM</a:t>
            </a:r>
            <a:endParaRPr lang="en-US" altLang="sr-Latn-RS" dirty="0" smtClean="0"/>
          </a:p>
        </p:txBody>
      </p:sp>
      <p:sp>
        <p:nvSpPr>
          <p:cNvPr id="18437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sr-Latn-RS" sz="1400" i="0" u="none" dirty="0"/>
          </a:p>
        </p:txBody>
      </p:sp>
    </p:spTree>
    <p:extLst>
      <p:ext uri="{BB962C8B-B14F-4D97-AF65-F5344CB8AC3E}">
        <p14:creationId xmlns:p14="http://schemas.microsoft.com/office/powerpoint/2010/main" xmlns="" val="3138438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179513" y="2348880"/>
          <a:ext cx="8784975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sz="3400" dirty="0" smtClean="0"/>
              <a:t>Ulazak na tržišta je počeo kasnih 90-ih</a:t>
            </a:r>
            <a:endParaRPr lang="en-US" sz="3400" dirty="0"/>
          </a:p>
        </p:txBody>
      </p:sp>
      <p:sp>
        <p:nvSpPr>
          <p:cNvPr id="9220" name="TextBox 13"/>
          <p:cNvSpPr txBox="1">
            <a:spLocks noChangeArrowheads="1"/>
          </p:cNvSpPr>
          <p:nvPr/>
        </p:nvSpPr>
        <p:spPr bwMode="auto">
          <a:xfrm>
            <a:off x="250825" y="6237288"/>
            <a:ext cx="3592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sr-Latn-RS" sz="1200" i="0" u="none" dirty="0"/>
              <a:t>Izvor:</a:t>
            </a:r>
            <a:r>
              <a:rPr lang="en-US" altLang="sr-Latn-RS" sz="1200" i="0" u="none" dirty="0"/>
              <a:t> EBRD Transition Reports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179388" y="2205038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s-Latn-BA" altLang="sr-Latn-RS" sz="1200" i="0" u="none"/>
              <a:t>Vlasništvo nad aktivom u rukama inostranih grupacija</a:t>
            </a:r>
            <a:endParaRPr lang="en-US" altLang="sr-Latn-RS" sz="1200" i="0" u="none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sr-Latn-RS" sz="1200" i="0" u="none"/>
              <a:t>(%)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Porast NPL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395288" y="6165850"/>
            <a:ext cx="79216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s-Latn-BA" altLang="sr-Latn-RS" sz="1000" i="0" u="none" dirty="0">
                <a:latin typeface="Tahoma" panose="020B0604030504040204" pitchFamily="34" charset="0"/>
              </a:rPr>
              <a:t>Podaci su </a:t>
            </a:r>
            <a:r>
              <a:rPr lang="bs-Latn-BA" altLang="sr-Latn-RS" sz="1000" i="0" u="none" dirty="0" err="1">
                <a:latin typeface="Tahoma" panose="020B0604030504040204" pitchFamily="34" charset="0"/>
              </a:rPr>
              <a:t>iskazani</a:t>
            </a:r>
            <a:r>
              <a:rPr lang="bs-Latn-BA" altLang="sr-Latn-RS" sz="1000" i="0" u="none" dirty="0">
                <a:latin typeface="Tahoma" panose="020B0604030504040204" pitchFamily="34" charset="0"/>
              </a:rPr>
              <a:t> u procentima</a:t>
            </a:r>
            <a:r>
              <a:rPr lang="en-US" altLang="sr-Latn-RS" sz="1000" i="0" u="none" dirty="0">
                <a:latin typeface="Tahoma" panose="020B0604030504040204" pitchFamily="34" charset="0"/>
              </a:rPr>
              <a:t>. </a:t>
            </a:r>
            <a:r>
              <a:rPr lang="bs-Latn-BA" altLang="sr-Latn-RS" sz="1000" i="0" u="none" dirty="0">
                <a:latin typeface="Tahoma" panose="020B0604030504040204" pitchFamily="34" charset="0"/>
              </a:rPr>
              <a:t>Izvor</a:t>
            </a:r>
            <a:r>
              <a:rPr lang="en-US" altLang="sr-Latn-RS" sz="1000" i="0" u="none" dirty="0">
                <a:latin typeface="Tahoma" panose="020B0604030504040204" pitchFamily="34" charset="0"/>
              </a:rPr>
              <a:t>: </a:t>
            </a:r>
            <a:r>
              <a:rPr lang="en-US" altLang="sr-Latn-RS" sz="1000" i="0" u="none" dirty="0" smtClean="0">
                <a:latin typeface="Tahoma" panose="020B0604030504040204" pitchFamily="34" charset="0"/>
              </a:rPr>
              <a:t>World Development Indicators, World Bank</a:t>
            </a:r>
            <a:endParaRPr lang="en-US" altLang="sr-Latn-RS" sz="1000" i="0" u="none" dirty="0">
              <a:latin typeface="Tahoma" panose="020B060403050404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26402799"/>
              </p:ext>
            </p:extLst>
          </p:nvPr>
        </p:nvGraphicFramePr>
        <p:xfrm>
          <a:off x="457200" y="1556792"/>
          <a:ext cx="822960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Pad kreditnog rasta</a:t>
            </a:r>
            <a:endParaRPr lang="en-US" dirty="0"/>
          </a:p>
        </p:txBody>
      </p:sp>
      <p:sp>
        <p:nvSpPr>
          <p:cNvPr id="14339" name="TextBox 13"/>
          <p:cNvSpPr txBox="1">
            <a:spLocks noChangeArrowheads="1"/>
          </p:cNvSpPr>
          <p:nvPr/>
        </p:nvSpPr>
        <p:spPr bwMode="auto">
          <a:xfrm>
            <a:off x="1371600" y="6308725"/>
            <a:ext cx="6080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sr-Latn-RS" sz="1200" i="0" u="none"/>
              <a:t>Izvor:</a:t>
            </a:r>
            <a:r>
              <a:rPr lang="en-US" altLang="sr-Latn-RS" sz="1200" i="0" u="none"/>
              <a:t> Haver</a:t>
            </a:r>
            <a:r>
              <a:rPr lang="pl-PL" altLang="sr-Latn-RS" sz="1200" i="0" u="none"/>
              <a:t>;</a:t>
            </a:r>
            <a:r>
              <a:rPr lang="en-US" altLang="sr-Latn-RS" sz="1200" i="0" u="none"/>
              <a:t> </a:t>
            </a:r>
            <a:r>
              <a:rPr lang="pl-PL" altLang="sr-Latn-RS" sz="1200" i="0" u="none"/>
              <a:t>IMF, IFS</a:t>
            </a:r>
            <a:endParaRPr lang="en-US" altLang="sr-Latn-RS" sz="1200" i="0" u="none"/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395288" y="6021388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s-Latn-BA" altLang="sr-Latn-RS" sz="1200" i="0" u="none" dirty="0"/>
              <a:t>Realni kreditni rast</a:t>
            </a:r>
            <a:endParaRPr lang="pl-PL" altLang="sr-Latn-RS" sz="1200" i="0" u="none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sr-Latn-RS" sz="1200" i="0" u="none" dirty="0"/>
              <a:t>(procenat</a:t>
            </a:r>
            <a:r>
              <a:rPr lang="en-US" altLang="sr-Latn-RS" sz="1200" i="0" u="none" dirty="0"/>
              <a:t>, y/y</a:t>
            </a:r>
            <a:r>
              <a:rPr lang="pl-PL" altLang="sr-Latn-RS" sz="1200" i="0" u="none" dirty="0"/>
              <a:t>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43125"/>
          <a:ext cx="8229600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24810" y="5326062"/>
            <a:ext cx="55015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1300" i="0" u="none" dirty="0" smtClean="0"/>
              <a:t>2013</a:t>
            </a:r>
            <a:endParaRPr lang="bs-Latn-BA" sz="1300" i="0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/>
          <p:nvPr/>
        </p:nvGraphicFramePr>
        <p:xfrm>
          <a:off x="76200" y="1628800"/>
          <a:ext cx="906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Konstantno smanjenje izloženosti u regionu</a:t>
            </a:r>
            <a:endParaRPr lang="en-US" dirty="0"/>
          </a:p>
        </p:txBody>
      </p:sp>
      <p:sp>
        <p:nvSpPr>
          <p:cNvPr id="15364" name="TextBox 13"/>
          <p:cNvSpPr txBox="1">
            <a:spLocks noChangeArrowheads="1"/>
          </p:cNvSpPr>
          <p:nvPr/>
        </p:nvSpPr>
        <p:spPr bwMode="auto">
          <a:xfrm>
            <a:off x="611188" y="6381750"/>
            <a:ext cx="838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s-Latn-BA" altLang="sr-Latn-RS" sz="1200" i="0" u="none" dirty="0" smtClean="0"/>
              <a:t>Izvor BIS i proračuni </a:t>
            </a:r>
            <a:r>
              <a:rPr lang="bs-Latn-BA" altLang="sr-Latn-RS" sz="1200" i="0" u="none" dirty="0" err="1" smtClean="0"/>
              <a:t>IMF-ovih</a:t>
            </a:r>
            <a:r>
              <a:rPr lang="bs-Latn-BA" altLang="sr-Latn-RS" sz="1200" i="0" u="none" dirty="0" smtClean="0"/>
              <a:t> </a:t>
            </a:r>
            <a:r>
              <a:rPr lang="bs-Latn-BA" altLang="sr-Latn-RS" sz="1200" i="0" u="none" dirty="0" err="1" smtClean="0"/>
              <a:t>statističara</a:t>
            </a:r>
            <a:endParaRPr lang="en-US" altLang="sr-Latn-RS" sz="1200" i="0" u="none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772816"/>
            <a:ext cx="553998" cy="4166592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eaLnBrk="1" hangingPunct="1">
              <a:defRPr/>
            </a:pPr>
            <a:r>
              <a:rPr lang="en-US" sz="1200" i="0" u="none" dirty="0" err="1">
                <a:latin typeface="Calibri" panose="020F0502020204030204" pitchFamily="34" charset="0"/>
              </a:rPr>
              <a:t>Kumulativna</a:t>
            </a:r>
            <a:r>
              <a:rPr lang="en-US" sz="1200" i="0" u="none" dirty="0">
                <a:latin typeface="Calibri" panose="020F0502020204030204" pitchFamily="34" charset="0"/>
              </a:rPr>
              <a:t> </a:t>
            </a:r>
            <a:r>
              <a:rPr lang="en-US" sz="1200" i="0" u="none" dirty="0" err="1">
                <a:latin typeface="Calibri" panose="020F0502020204030204" pitchFamily="34" charset="0"/>
              </a:rPr>
              <a:t>promjena</a:t>
            </a:r>
            <a:r>
              <a:rPr lang="en-US" sz="1200" i="0" u="none" dirty="0">
                <a:latin typeface="Calibri" panose="020F0502020204030204" pitchFamily="34" charset="0"/>
              </a:rPr>
              <a:t> </a:t>
            </a:r>
            <a:r>
              <a:rPr lang="bs-Latn-BA" sz="1200" i="0" u="none" dirty="0" smtClean="0">
                <a:latin typeface="Calibri" panose="020F0502020204030204" pitchFamily="34" charset="0"/>
              </a:rPr>
              <a:t>u </a:t>
            </a:r>
            <a:r>
              <a:rPr lang="en-US" sz="1200" i="0" u="none" dirty="0" err="1" smtClean="0">
                <a:latin typeface="Calibri" panose="020F0502020204030204" pitchFamily="34" charset="0"/>
              </a:rPr>
              <a:t>bruto</a:t>
            </a:r>
            <a:r>
              <a:rPr lang="en-US" sz="1200" i="0" u="none" dirty="0" smtClean="0">
                <a:latin typeface="Calibri" panose="020F0502020204030204" pitchFamily="34" charset="0"/>
              </a:rPr>
              <a:t> </a:t>
            </a:r>
            <a:r>
              <a:rPr lang="en-US" sz="1200" i="0" u="none" dirty="0" err="1">
                <a:latin typeface="Calibri" panose="020F0502020204030204" pitchFamily="34" charset="0"/>
              </a:rPr>
              <a:t>položajima</a:t>
            </a:r>
            <a:r>
              <a:rPr lang="en-US" sz="1200" i="0" u="none" dirty="0">
                <a:latin typeface="Calibri" panose="020F0502020204030204" pitchFamily="34" charset="0"/>
              </a:rPr>
              <a:t> </a:t>
            </a:r>
            <a:r>
              <a:rPr lang="bs-Latn-BA" sz="1200" i="0" u="none" dirty="0">
                <a:latin typeface="Calibri" panose="020F0502020204030204" pitchFamily="34" charset="0"/>
              </a:rPr>
              <a:t>banaka koje izvještavaju BIS-u</a:t>
            </a:r>
            <a:r>
              <a:rPr lang="en-US" sz="1200" i="0" u="none" dirty="0">
                <a:latin typeface="Calibri" panose="020F0502020204030204" pitchFamily="34" charset="0"/>
              </a:rPr>
              <a:t>, 2011-12</a:t>
            </a:r>
            <a:r>
              <a:rPr lang="bs-Latn-BA" sz="1200" i="0" u="none" dirty="0">
                <a:latin typeface="Calibri" panose="020F0502020204030204" pitchFamily="34" charset="0"/>
              </a:rPr>
              <a:t> (</a:t>
            </a:r>
            <a:r>
              <a:rPr lang="en-US" sz="1200" i="0" u="none" dirty="0" err="1">
                <a:latin typeface="Calibri" panose="020F0502020204030204" pitchFamily="34" charset="0"/>
              </a:rPr>
              <a:t>posto</a:t>
            </a:r>
            <a:r>
              <a:rPr lang="en-US" sz="1200" i="0" u="none" dirty="0">
                <a:latin typeface="Calibri" panose="020F0502020204030204" pitchFamily="34" charset="0"/>
              </a:rPr>
              <a:t> </a:t>
            </a:r>
            <a:r>
              <a:rPr lang="en-US" sz="1200" i="0" u="none" dirty="0" err="1">
                <a:latin typeface="Calibri" panose="020F0502020204030204" pitchFamily="34" charset="0"/>
              </a:rPr>
              <a:t>BDP</a:t>
            </a:r>
            <a:r>
              <a:rPr lang="en-US" sz="1200" i="0" u="none" dirty="0">
                <a:latin typeface="Calibri" panose="020F0502020204030204" pitchFamily="34" charset="0"/>
              </a:rPr>
              <a:t>-a)</a:t>
            </a:r>
            <a:endParaRPr lang="pl-PL" sz="1200" i="0" u="none" dirty="0">
              <a:latin typeface="Calibri" panose="020F0502020204030204" pitchFamily="34" charset="0"/>
            </a:endParaRPr>
          </a:p>
        </p:txBody>
      </p:sp>
      <p:pic>
        <p:nvPicPr>
          <p:cNvPr id="15366" name="Picture 14" descr="C:\Users\KKROGULSKI\Documents\Krzysztof\_PREZENTACJE\Toolkit\Latv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8313" y="2767013"/>
            <a:ext cx="4111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2" descr="C:\Users\KKROGULSKI\Documents\Krzysztof\_PREZENTACJE\Toolkit\Croat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019425"/>
            <a:ext cx="40798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3" descr="C:\Users\KKROGULSKI\Documents\Krzysztof\_PREZENTACJE\Toolkit\Serbi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8538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4" descr="C:\Users\KKROGULSKI\Documents\Krzysztof\_PREZENTACJE\Toolkit\Slovaki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360613"/>
            <a:ext cx="409575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5" descr="C:\Users\KKROGULSKI\Documents\Krzysztof\_PREZENTACJE\Toolkit\Sloveni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5388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6" descr="C:\Users\KKROGULSKI\Documents\Krzysztof\_PREZENTACJE\Toolkit\Polan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9800" y="302895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7" descr="C:\Users\KKROGULSKI\Documents\Krzysztof\_PREZENTACJE\Toolkit\Romania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8438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8" descr="C:\Users\KKROGULSKI\Documents\Krzysztof\_PREZENTACJE\Toolkit\Bulgari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01913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9" descr="C:\Users\KKROGULSKI\Documents\Krzysztof\_PREZENTACJE\Toolkit\Czech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9700" y="2924175"/>
            <a:ext cx="40957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1" descr="C:\Users\KKROGULSKI\Documents\Krzysztof\_PREZENTACJE\Toolkit\Hungary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6925" y="3067050"/>
            <a:ext cx="411163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2" descr="C:\Users\KKROGULSKI\Documents\Krzysztof\_PREZENTACJE\Toolkit\Lithuania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6825" y="2760663"/>
            <a:ext cx="4127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4" descr="C:\Users\KKROGULSKI\Documents\Krzysztof\_PREZENTACJE\Toolkit\Bosnia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2013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5" descr="C:\Users\KKROGULSKI\Documents\Krzysztof\_PREZENTACJE\Toolkit\Montenegro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5288" y="3019425"/>
            <a:ext cx="40798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7" descr="C:\Users\KKROGULSKI\Documents\Krzysztof\_PREZENTACJE\Toolkit\Macedonia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8238" y="3019425"/>
            <a:ext cx="411162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3" descr="© INSCALE GmbH, 14.06.201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25" y="3024188"/>
            <a:ext cx="400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Za većinu bankarskih grupacija region nije toliko važan</a:t>
            </a:r>
            <a:r>
              <a:rPr lang="en-US" dirty="0" smtClean="0"/>
              <a:t>…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5508625" y="6092825"/>
            <a:ext cx="34163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sr-Latn-RS" sz="1200" i="0" u="none"/>
              <a:t>Izvor: Moody's Investors Service</a:t>
            </a:r>
            <a:endParaRPr lang="en-US" altLang="sr-Latn-RS" sz="1200" i="0" u="none"/>
          </a:p>
        </p:txBody>
      </p:sp>
      <p:sp>
        <p:nvSpPr>
          <p:cNvPr id="16388" name="Text Box 21"/>
          <p:cNvSpPr txBox="1">
            <a:spLocks noChangeArrowheads="1"/>
          </p:cNvSpPr>
          <p:nvPr/>
        </p:nvSpPr>
        <p:spPr bwMode="auto">
          <a:xfrm>
            <a:off x="250825" y="6021388"/>
            <a:ext cx="8010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" tIns="18288" rIns="18288" bIns="18288">
            <a:spAutoFit/>
          </a:bodyPr>
          <a:lstStyle>
            <a:lvl1pPr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s-Latn-BA" altLang="sr-Latn-RS" sz="1200" i="0" u="none">
                <a:cs typeface="Tahoma" panose="020B0604030504040204" pitchFamily="34" charset="0"/>
              </a:rPr>
              <a:t>Veće bankarske grupacije iz eurozone s rangiranim subsidijarima u istočnoj Evropi</a:t>
            </a:r>
            <a:r>
              <a:rPr lang="en-US" altLang="sr-Latn-RS" sz="1200" i="0" u="none">
                <a:cs typeface="Tahoma" panose="020B0604030504040204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sr-Latn-RS" sz="1200" i="0" u="none">
                <a:cs typeface="Tahoma" panose="020B0604030504040204" pitchFamily="34" charset="0"/>
              </a:rPr>
              <a:t>(</a:t>
            </a:r>
            <a:r>
              <a:rPr lang="bs-Latn-BA" altLang="sr-Latn-RS" sz="1200" i="0" u="none">
                <a:cs typeface="Tahoma" panose="020B0604030504040204" pitchFamily="34" charset="0"/>
              </a:rPr>
              <a:t>aktiva rangiranih subsidijara u postotku ukupne aktive grupacije</a:t>
            </a:r>
            <a:r>
              <a:rPr lang="en-US" altLang="sr-Latn-RS" sz="1200" i="0" u="none"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2143125"/>
          <a:ext cx="8229600" cy="398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zaric design">
  <a:themeElements>
    <a:clrScheme name="Kozaric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zaric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Kozaric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zaric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zaric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zaric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zaric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zaric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zaric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Kozaric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Kozaric design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11007</TotalTime>
  <Words>1613</Words>
  <Application>Microsoft Office PowerPoint</Application>
  <PresentationFormat>On-screen Show (4:3)</PresentationFormat>
  <Paragraphs>442</Paragraphs>
  <Slides>29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Kozaric design</vt:lpstr>
      <vt:lpstr>Budući izazovi za finansijski sektor  Bosne i Hercegovine</vt:lpstr>
      <vt:lpstr>Bosna i Hercegovina – Glavni makroekonomski indikatori</vt:lpstr>
      <vt:lpstr>Struktura finansijskog sektora u BiH</vt:lpstr>
      <vt:lpstr>Bankarski sektor u BiH</vt:lpstr>
      <vt:lpstr>Ulazak na tržišta je počeo kasnih 90-ih</vt:lpstr>
      <vt:lpstr>Porast NPL</vt:lpstr>
      <vt:lpstr>Pad kreditnog rasta</vt:lpstr>
      <vt:lpstr>Konstantno smanjenje izloženosti u regionu</vt:lpstr>
      <vt:lpstr>Za većinu bankarskih grupacija region nije toliko važan…</vt:lpstr>
      <vt:lpstr>...čak i u slučaju kada njihove subsidijarije imaju sistemski značaj na lokalnom nivou</vt:lpstr>
      <vt:lpstr>Prekogranično bankarstvo – model pod prijetnjom</vt:lpstr>
      <vt:lpstr>Javni dug u eurozoni</vt:lpstr>
      <vt:lpstr>Procentualna promjena javnog duga u % BDP-a od 2007. do 2013.</vt:lpstr>
      <vt:lpstr>Konsolidovani budžetski bilansi zemalja Zapadnog Balkana</vt:lpstr>
      <vt:lpstr>Ukupna budžetska potrošnja u zemaljama Zapadnog Balkana</vt:lpstr>
      <vt:lpstr>Stopa nezaposlenosti u % u 2013. </vt:lpstr>
      <vt:lpstr>Pad ekonomske aktivnosti u zemljama partnerima</vt:lpstr>
      <vt:lpstr>Glavni rizici za bankarski sektor u BiH i u regionu</vt:lpstr>
      <vt:lpstr>Finansijska stabilnost – nova uloga centralnih banaka</vt:lpstr>
      <vt:lpstr>Vrste ulaznih informacija</vt:lpstr>
      <vt:lpstr>Sektorski pristup</vt:lpstr>
      <vt:lpstr>Pristup baziran na rizicima</vt:lpstr>
      <vt:lpstr>Osnovne karakteristike bankarskog sektora BiH</vt:lpstr>
      <vt:lpstr>Izazovi</vt:lpstr>
      <vt:lpstr>Bankarska unija – novi izazov za bh. monetarne vlasti</vt:lpstr>
      <vt:lpstr>Arhitektura BU-a</vt:lpstr>
      <vt:lpstr>Veza između slabih banaka i slabih država</vt:lpstr>
      <vt:lpstr>Jedinstveni nadzorni mehanizam,  bankarska unija i EU</vt:lpstr>
      <vt:lpstr>Hvala na pažnji http://www.cbbh.ba</vt:lpstr>
    </vt:vector>
  </TitlesOfParts>
  <Company>Rak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EVC</dc:creator>
  <cp:lastModifiedBy>dell</cp:lastModifiedBy>
  <cp:revision>1249</cp:revision>
  <cp:lastPrinted>2013-11-07T07:45:43Z</cp:lastPrinted>
  <dcterms:created xsi:type="dcterms:W3CDTF">2006-08-29T08:29:35Z</dcterms:created>
  <dcterms:modified xsi:type="dcterms:W3CDTF">2014-09-18T06:42:16Z</dcterms:modified>
</cp:coreProperties>
</file>