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7" r:id="rId2"/>
    <p:sldId id="260" r:id="rId3"/>
    <p:sldId id="259" r:id="rId4"/>
    <p:sldId id="261" r:id="rId5"/>
    <p:sldId id="262" r:id="rId6"/>
    <p:sldId id="263" r:id="rId7"/>
    <p:sldId id="264" r:id="rId8"/>
    <p:sldId id="266" r:id="rId9"/>
    <p:sldId id="267" r:id="rId10"/>
    <p:sldId id="268" r:id="rId11"/>
    <p:sldId id="270" r:id="rId12"/>
    <p:sldId id="271" r:id="rId13"/>
    <p:sldId id="272" r:id="rId14"/>
    <p:sldId id="273" r:id="rId15"/>
    <p:sldId id="274" r:id="rId16"/>
    <p:sldId id="258" r:id="rId17"/>
    <p:sldId id="275" r:id="rId18"/>
    <p:sldId id="276" r:id="rId19"/>
    <p:sldId id="26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A7B"/>
    <a:srgbClr val="E79FF3"/>
    <a:srgbClr val="D06AE4"/>
    <a:srgbClr val="BB28D8"/>
    <a:srgbClr val="F6FA5C"/>
    <a:srgbClr val="86F967"/>
    <a:srgbClr val="FFFF71"/>
    <a:srgbClr val="FFFF1D"/>
    <a:srgbClr val="1CB3D6"/>
    <a:srgbClr val="F5AD2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388" autoAdjust="0"/>
    <p:restoredTop sz="94630" autoAdjust="0"/>
  </p:normalViewPr>
  <p:slideViewPr>
    <p:cSldViewPr snapToGrid="0">
      <p:cViewPr varScale="1">
        <p:scale>
          <a:sx n="84" d="100"/>
          <a:sy n="84" d="100"/>
        </p:scale>
        <p:origin x="-78" y="-4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407F94-F983-48BB-A49F-1B7C164631A3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>
        <a:scene3d>
          <a:camera prst="isometricOffAxis1Right"/>
          <a:lightRig rig="soft" dir="t">
            <a:rot lat="0" lon="0" rev="0"/>
          </a:lightRig>
        </a:scene3d>
      </dgm:spPr>
    </dgm:pt>
    <dgm:pt modelId="{ACA9398B-3C77-4980-B3E2-E6CD56967023}">
      <dgm:prSet phldrT="[Text]"/>
      <dgm:spPr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sr-Latn-BA" b="1" cap="none" spc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Smanjenje Budžetskih Rashoda</a:t>
          </a:r>
          <a:endParaRPr lang="en-US" b="1" cap="none" spc="0">
            <a:ln w="6600">
              <a:solidFill>
                <a:schemeClr val="accent2"/>
              </a:solidFill>
              <a:prstDash val="solid"/>
            </a:ln>
            <a:solidFill>
              <a:srgbClr val="FFFFFF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52DD9E8B-C797-4ECD-89E1-2E9CD45ADB2F}" type="parTrans" cxnId="{7685A297-11BE-4DDB-9EBD-750671BF6CA7}">
      <dgm:prSet/>
      <dgm:spPr/>
      <dgm:t>
        <a:bodyPr/>
        <a:lstStyle/>
        <a:p>
          <a:endParaRPr lang="en-US"/>
        </a:p>
      </dgm:t>
    </dgm:pt>
    <dgm:pt modelId="{49B744E9-850F-48D0-8208-B73BDD0F8497}" type="sibTrans" cxnId="{7685A297-11BE-4DDB-9EBD-750671BF6CA7}">
      <dgm:prSet/>
      <dgm:spPr>
        <a:ln>
          <a:noFill/>
        </a:ln>
        <a:effectLst>
          <a:outerShdw blurRad="107950" dist="12700" dir="5400000" algn="ctr">
            <a:srgbClr val="000000"/>
          </a:outerShdw>
        </a:effectLst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en-US"/>
        </a:p>
      </dgm:t>
    </dgm:pt>
    <dgm:pt modelId="{125AD127-CA94-4353-97E3-54CC8322C4D8}">
      <dgm:prSet phldrT="[Text]"/>
      <dgm:spPr>
        <a:solidFill>
          <a:schemeClr val="accent3">
            <a:lumMod val="75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sr-Latn-BA" b="1" cap="none" spc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rPr>
            <a:t>Povećanje Budžetskih Prihoda</a:t>
          </a:r>
          <a:endParaRPr lang="en-US" b="1" cap="none" spc="0">
            <a:ln w="12700" cmpd="sng">
              <a:solidFill>
                <a:schemeClr val="accent4"/>
              </a:solidFill>
              <a:prstDash val="solid"/>
            </a:ln>
            <a:gradFill>
              <a:gsLst>
                <a:gs pos="0">
                  <a:schemeClr val="accent4"/>
                </a:gs>
                <a:gs pos="4000">
                  <a:schemeClr val="accent4">
                    <a:lumMod val="60000"/>
                    <a:lumOff val="40000"/>
                  </a:schemeClr>
                </a:gs>
                <a:gs pos="87000">
                  <a:schemeClr val="accent4">
                    <a:lumMod val="20000"/>
                    <a:lumOff val="80000"/>
                  </a:schemeClr>
                </a:gs>
              </a:gsLst>
              <a:lin ang="5400000"/>
            </a:gradFill>
            <a:effectLst/>
          </a:endParaRPr>
        </a:p>
      </dgm:t>
    </dgm:pt>
    <dgm:pt modelId="{B1CE0AB6-3942-4CC4-BA3F-4583E7EC9189}" type="parTrans" cxnId="{6314605A-E5A1-463F-949B-3CFA17647474}">
      <dgm:prSet/>
      <dgm:spPr/>
      <dgm:t>
        <a:bodyPr/>
        <a:lstStyle/>
        <a:p>
          <a:endParaRPr lang="en-US"/>
        </a:p>
      </dgm:t>
    </dgm:pt>
    <dgm:pt modelId="{9E73FB28-22D2-4B1C-B8F3-3D3A702CE4BC}" type="sibTrans" cxnId="{6314605A-E5A1-463F-949B-3CFA17647474}">
      <dgm:prSet/>
      <dgm:spPr>
        <a:ln>
          <a:noFill/>
        </a:ln>
        <a:effectLst>
          <a:outerShdw blurRad="107950" dist="12700" dir="5400000" algn="ctr">
            <a:srgbClr val="000000"/>
          </a:outerShdw>
        </a:effectLst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en-US"/>
        </a:p>
      </dgm:t>
    </dgm:pt>
    <dgm:pt modelId="{0FFB58D0-F6E8-45DB-BA62-5EF7132EA454}">
      <dgm:prSet phldrT="[Text]"/>
      <dgm:spPr>
        <a:pattFill prst="weave">
          <a:fgClr>
            <a:schemeClr val="accent1">
              <a:lumMod val="40000"/>
              <a:lumOff val="60000"/>
            </a:schemeClr>
          </a:fgClr>
          <a:bgClr>
            <a:schemeClr val="bg1"/>
          </a:bgClr>
        </a:pattFill>
        <a:ln>
          <a:noFill/>
        </a:ln>
        <a:effectLst>
          <a:outerShdw blurRad="107950" dist="12700" dir="5400000" algn="ctr">
            <a:srgbClr val="000000"/>
          </a:outerShdw>
        </a:effectLst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sr-Latn-BA" b="0" cap="none" spc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Budžetska Ravnoteža</a:t>
          </a:r>
          <a:endParaRPr lang="en-US" b="0" cap="none" spc="0">
            <a:ln w="0"/>
            <a:solidFill>
              <a:srgbClr val="FF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9465DFA-CFC9-45AC-A900-202CF9EE71AE}" type="parTrans" cxnId="{AF39B8FD-51E2-4BCA-B838-87016B8CFCA2}">
      <dgm:prSet/>
      <dgm:spPr/>
      <dgm:t>
        <a:bodyPr/>
        <a:lstStyle/>
        <a:p>
          <a:endParaRPr lang="en-US"/>
        </a:p>
      </dgm:t>
    </dgm:pt>
    <dgm:pt modelId="{49F271B3-177C-459C-B47D-A1545A366966}" type="sibTrans" cxnId="{AF39B8FD-51E2-4BCA-B838-87016B8CFCA2}">
      <dgm:prSet/>
      <dgm:spPr/>
      <dgm:t>
        <a:bodyPr/>
        <a:lstStyle/>
        <a:p>
          <a:endParaRPr lang="en-US"/>
        </a:p>
      </dgm:t>
    </dgm:pt>
    <dgm:pt modelId="{8016B40F-569F-414C-9F22-DEBE01220369}" type="pres">
      <dgm:prSet presAssocID="{0F407F94-F983-48BB-A49F-1B7C164631A3}" presName="linearFlow" presStyleCnt="0">
        <dgm:presLayoutVars>
          <dgm:dir/>
          <dgm:resizeHandles val="exact"/>
        </dgm:presLayoutVars>
      </dgm:prSet>
      <dgm:spPr/>
    </dgm:pt>
    <dgm:pt modelId="{45C14CAE-BDD6-4D60-BF5B-6E4115B3A1DC}" type="pres">
      <dgm:prSet presAssocID="{ACA9398B-3C77-4980-B3E2-E6CD56967023}" presName="node" presStyleLbl="node1" presStyleIdx="0" presStyleCnt="3" custScaleX="116182" custScaleY="109912" custLinFactNeighborX="57559" custLinFactNeighborY="-31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17FA40-FDD5-497E-8214-F29EE20E44FF}" type="pres">
      <dgm:prSet presAssocID="{49B744E9-850F-48D0-8208-B73BDD0F8497}" presName="spacerL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p3d contourW="44450" prstMaterial="matte">
          <a:bevelT w="63500" h="63500" prst="artDeco"/>
          <a:contourClr>
            <a:srgbClr val="FFFFFF"/>
          </a:contourClr>
        </a:sp3d>
      </dgm:spPr>
    </dgm:pt>
    <dgm:pt modelId="{8B12C925-EFBB-4FFD-BD6C-84D5DE8E7132}" type="pres">
      <dgm:prSet presAssocID="{49B744E9-850F-48D0-8208-B73BDD0F8497}" presName="sibTrans" presStyleLbl="sibTrans2D1" presStyleIdx="0" presStyleCnt="2"/>
      <dgm:spPr/>
      <dgm:t>
        <a:bodyPr/>
        <a:lstStyle/>
        <a:p>
          <a:endParaRPr lang="en-US"/>
        </a:p>
      </dgm:t>
    </dgm:pt>
    <dgm:pt modelId="{52F996FF-0F84-477B-BD28-1D969EFD3E6F}" type="pres">
      <dgm:prSet presAssocID="{49B744E9-850F-48D0-8208-B73BDD0F8497}" presName="spacerR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p3d contourW="44450" prstMaterial="matte">
          <a:bevelT w="63500" h="63500" prst="artDeco"/>
          <a:contourClr>
            <a:srgbClr val="FFFFFF"/>
          </a:contourClr>
        </a:sp3d>
      </dgm:spPr>
    </dgm:pt>
    <dgm:pt modelId="{4AEC567A-94FC-4C1B-87C7-A0DEB656BB27}" type="pres">
      <dgm:prSet presAssocID="{125AD127-CA94-4353-97E3-54CC8322C4D8}" presName="node" presStyleLbl="node1" presStyleIdx="1" presStyleCnt="3" custScaleX="108806" custScaleY="110981" custLinFactNeighborX="-8960" custLinFactNeighborY="-7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755CFF-B94F-4DEF-BE1F-CA37C65AF871}" type="pres">
      <dgm:prSet presAssocID="{9E73FB28-22D2-4B1C-B8F3-3D3A702CE4BC}" presName="spacerL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p3d contourW="44450" prstMaterial="matte">
          <a:bevelT w="63500" h="63500" prst="artDeco"/>
          <a:contourClr>
            <a:srgbClr val="FFFFFF"/>
          </a:contourClr>
        </a:sp3d>
      </dgm:spPr>
    </dgm:pt>
    <dgm:pt modelId="{7A253F49-8238-4AF1-93B2-B88B3636927E}" type="pres">
      <dgm:prSet presAssocID="{9E73FB28-22D2-4B1C-B8F3-3D3A702CE4BC}" presName="sibTrans" presStyleLbl="sibTrans2D1" presStyleIdx="1" presStyleCnt="2"/>
      <dgm:spPr/>
      <dgm:t>
        <a:bodyPr/>
        <a:lstStyle/>
        <a:p>
          <a:endParaRPr lang="en-US"/>
        </a:p>
      </dgm:t>
    </dgm:pt>
    <dgm:pt modelId="{113DC534-A0A1-40B3-B597-9532C29D187E}" type="pres">
      <dgm:prSet presAssocID="{9E73FB28-22D2-4B1C-B8F3-3D3A702CE4BC}" presName="spacerR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p3d contourW="44450" prstMaterial="matte">
          <a:bevelT w="63500" h="63500" prst="artDeco"/>
          <a:contourClr>
            <a:srgbClr val="FFFFFF"/>
          </a:contourClr>
        </a:sp3d>
      </dgm:spPr>
    </dgm:pt>
    <dgm:pt modelId="{31FBE3A8-7DE5-46BC-89E5-EF1FDA77DD53}" type="pres">
      <dgm:prSet presAssocID="{0FFB58D0-F6E8-45DB-BA62-5EF7132EA454}" presName="node" presStyleLbl="node1" presStyleIdx="2" presStyleCnt="3" custScaleX="109896" custScaleY="111520" custLinFactNeighborX="-760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62CB97-CDAB-448C-B3C1-7E973AFF9018}" type="presOf" srcId="{125AD127-CA94-4353-97E3-54CC8322C4D8}" destId="{4AEC567A-94FC-4C1B-87C7-A0DEB656BB27}" srcOrd="0" destOrd="0" presId="urn:microsoft.com/office/officeart/2005/8/layout/equation1"/>
    <dgm:cxn modelId="{732A4CCB-7D63-4933-B9B7-1750E22BD00D}" type="presOf" srcId="{0F407F94-F983-48BB-A49F-1B7C164631A3}" destId="{8016B40F-569F-414C-9F22-DEBE01220369}" srcOrd="0" destOrd="0" presId="urn:microsoft.com/office/officeart/2005/8/layout/equation1"/>
    <dgm:cxn modelId="{7685A297-11BE-4DDB-9EBD-750671BF6CA7}" srcId="{0F407F94-F983-48BB-A49F-1B7C164631A3}" destId="{ACA9398B-3C77-4980-B3E2-E6CD56967023}" srcOrd="0" destOrd="0" parTransId="{52DD9E8B-C797-4ECD-89E1-2E9CD45ADB2F}" sibTransId="{49B744E9-850F-48D0-8208-B73BDD0F8497}"/>
    <dgm:cxn modelId="{6314605A-E5A1-463F-949B-3CFA17647474}" srcId="{0F407F94-F983-48BB-A49F-1B7C164631A3}" destId="{125AD127-CA94-4353-97E3-54CC8322C4D8}" srcOrd="1" destOrd="0" parTransId="{B1CE0AB6-3942-4CC4-BA3F-4583E7EC9189}" sibTransId="{9E73FB28-22D2-4B1C-B8F3-3D3A702CE4BC}"/>
    <dgm:cxn modelId="{F7623748-D2FE-48CA-81A6-4FD9D1A706DB}" type="presOf" srcId="{0FFB58D0-F6E8-45DB-BA62-5EF7132EA454}" destId="{31FBE3A8-7DE5-46BC-89E5-EF1FDA77DD53}" srcOrd="0" destOrd="0" presId="urn:microsoft.com/office/officeart/2005/8/layout/equation1"/>
    <dgm:cxn modelId="{8672EFDD-FD68-4513-A7C1-E49112F4431E}" type="presOf" srcId="{9E73FB28-22D2-4B1C-B8F3-3D3A702CE4BC}" destId="{7A253F49-8238-4AF1-93B2-B88B3636927E}" srcOrd="0" destOrd="0" presId="urn:microsoft.com/office/officeart/2005/8/layout/equation1"/>
    <dgm:cxn modelId="{AF39B8FD-51E2-4BCA-B838-87016B8CFCA2}" srcId="{0F407F94-F983-48BB-A49F-1B7C164631A3}" destId="{0FFB58D0-F6E8-45DB-BA62-5EF7132EA454}" srcOrd="2" destOrd="0" parTransId="{E9465DFA-CFC9-45AC-A900-202CF9EE71AE}" sibTransId="{49F271B3-177C-459C-B47D-A1545A366966}"/>
    <dgm:cxn modelId="{AD7AB40A-4CB8-46BE-BCA8-66C4F45EBE66}" type="presOf" srcId="{49B744E9-850F-48D0-8208-B73BDD0F8497}" destId="{8B12C925-EFBB-4FFD-BD6C-84D5DE8E7132}" srcOrd="0" destOrd="0" presId="urn:microsoft.com/office/officeart/2005/8/layout/equation1"/>
    <dgm:cxn modelId="{25AEB9A7-A476-4922-965C-1B9C49F0692F}" type="presOf" srcId="{ACA9398B-3C77-4980-B3E2-E6CD56967023}" destId="{45C14CAE-BDD6-4D60-BF5B-6E4115B3A1DC}" srcOrd="0" destOrd="0" presId="urn:microsoft.com/office/officeart/2005/8/layout/equation1"/>
    <dgm:cxn modelId="{91E496A0-D305-44DC-B6F9-008C8D685F35}" type="presParOf" srcId="{8016B40F-569F-414C-9F22-DEBE01220369}" destId="{45C14CAE-BDD6-4D60-BF5B-6E4115B3A1DC}" srcOrd="0" destOrd="0" presId="urn:microsoft.com/office/officeart/2005/8/layout/equation1"/>
    <dgm:cxn modelId="{F0378C4C-6B84-4FCB-BB1B-FC5104489781}" type="presParOf" srcId="{8016B40F-569F-414C-9F22-DEBE01220369}" destId="{7E17FA40-FDD5-497E-8214-F29EE20E44FF}" srcOrd="1" destOrd="0" presId="urn:microsoft.com/office/officeart/2005/8/layout/equation1"/>
    <dgm:cxn modelId="{A14FED0B-C8EC-48B0-AF87-ED22A1427B6F}" type="presParOf" srcId="{8016B40F-569F-414C-9F22-DEBE01220369}" destId="{8B12C925-EFBB-4FFD-BD6C-84D5DE8E7132}" srcOrd="2" destOrd="0" presId="urn:microsoft.com/office/officeart/2005/8/layout/equation1"/>
    <dgm:cxn modelId="{4569881D-15BE-4F51-91C9-F8704529FF6E}" type="presParOf" srcId="{8016B40F-569F-414C-9F22-DEBE01220369}" destId="{52F996FF-0F84-477B-BD28-1D969EFD3E6F}" srcOrd="3" destOrd="0" presId="urn:microsoft.com/office/officeart/2005/8/layout/equation1"/>
    <dgm:cxn modelId="{08316A06-A276-473C-917D-A5FF517E7663}" type="presParOf" srcId="{8016B40F-569F-414C-9F22-DEBE01220369}" destId="{4AEC567A-94FC-4C1B-87C7-A0DEB656BB27}" srcOrd="4" destOrd="0" presId="urn:microsoft.com/office/officeart/2005/8/layout/equation1"/>
    <dgm:cxn modelId="{9AFE5522-F16D-4599-BAF4-E33C6E086C31}" type="presParOf" srcId="{8016B40F-569F-414C-9F22-DEBE01220369}" destId="{F1755CFF-B94F-4DEF-BE1F-CA37C65AF871}" srcOrd="5" destOrd="0" presId="urn:microsoft.com/office/officeart/2005/8/layout/equation1"/>
    <dgm:cxn modelId="{89A6CDBA-8CA3-41EA-8C1F-49C694A88B17}" type="presParOf" srcId="{8016B40F-569F-414C-9F22-DEBE01220369}" destId="{7A253F49-8238-4AF1-93B2-B88B3636927E}" srcOrd="6" destOrd="0" presId="urn:microsoft.com/office/officeart/2005/8/layout/equation1"/>
    <dgm:cxn modelId="{D9310DAF-6C87-4A6D-93DA-E30081107703}" type="presParOf" srcId="{8016B40F-569F-414C-9F22-DEBE01220369}" destId="{113DC534-A0A1-40B3-B597-9532C29D187E}" srcOrd="7" destOrd="0" presId="urn:microsoft.com/office/officeart/2005/8/layout/equation1"/>
    <dgm:cxn modelId="{408E18B5-92CA-4F4C-BBCC-28F67EECA267}" type="presParOf" srcId="{8016B40F-569F-414C-9F22-DEBE01220369}" destId="{31FBE3A8-7DE5-46BC-89E5-EF1FDA77DD53}" srcOrd="8" destOrd="0" presId="urn:microsoft.com/office/officeart/2005/8/layout/equation1"/>
  </dgm:cxnLst>
  <dgm:bg>
    <a:blipFill dpi="0" rotWithShape="1">
      <a:blip xmlns:r="http://schemas.openxmlformats.org/officeDocument/2006/relationships" r:embed="rId1">
        <a:extLst>
          <a:ext uri="{28A0092B-C50C-407E-A947-70E740481C1C}">
            <a14:useLocalDpi xmlns:a14="http://schemas.microsoft.com/office/drawing/2010/main" xmlns="" val="0"/>
          </a:ext>
        </a:extLst>
      </a:blip>
      <a:srcRect/>
      <a:stretch>
        <a:fillRect/>
      </a:stretch>
    </a:blipFill>
    <a:effectLst>
      <a:glow rad="228600">
        <a:schemeClr val="accent2">
          <a:satMod val="175000"/>
          <a:alpha val="40000"/>
        </a:schemeClr>
      </a:glow>
    </a:effectLst>
  </dgm:bg>
  <dgm:whole>
    <a:ln w="12700">
      <a:solidFill>
        <a:schemeClr val="tx1">
          <a:lumMod val="85000"/>
          <a:lumOff val="15000"/>
        </a:schemeClr>
      </a:solidFill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C14CAE-BDD6-4D60-BF5B-6E4115B3A1DC}">
      <dsp:nvSpPr>
        <dsp:cNvPr id="0" name=""/>
        <dsp:cNvSpPr/>
      </dsp:nvSpPr>
      <dsp:spPr>
        <a:xfrm>
          <a:off x="72025" y="1040651"/>
          <a:ext cx="1748318" cy="1653967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isometricOffAxis1Right"/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BA" sz="1900" b="1" kern="1200" cap="none" spc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Smanjenje Budžetskih Rashoda</a:t>
          </a:r>
          <a:endParaRPr lang="en-US" sz="1900" b="1" kern="1200" cap="none" spc="0">
            <a:ln w="6600">
              <a:solidFill>
                <a:schemeClr val="accent2"/>
              </a:solidFill>
              <a:prstDash val="solid"/>
            </a:ln>
            <a:solidFill>
              <a:srgbClr val="FFFFFF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sp:txBody>
      <dsp:txXfrm>
        <a:off x="328060" y="1282869"/>
        <a:ext cx="1236248" cy="1169531"/>
      </dsp:txXfrm>
    </dsp:sp>
    <dsp:sp modelId="{8B12C925-EFBB-4FFD-BD6C-84D5DE8E7132}">
      <dsp:nvSpPr>
        <dsp:cNvPr id="0" name=""/>
        <dsp:cNvSpPr/>
      </dsp:nvSpPr>
      <dsp:spPr>
        <a:xfrm>
          <a:off x="1872203" y="1478129"/>
          <a:ext cx="872790" cy="872790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isometricOffAxis1Right"/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1987891" y="1811884"/>
        <a:ext cx="641414" cy="205280"/>
      </dsp:txXfrm>
    </dsp:sp>
    <dsp:sp modelId="{4AEC567A-94FC-4C1B-87C7-A0DEB656BB27}">
      <dsp:nvSpPr>
        <dsp:cNvPr id="0" name=""/>
        <dsp:cNvSpPr/>
      </dsp:nvSpPr>
      <dsp:spPr>
        <a:xfrm>
          <a:off x="2856235" y="1068558"/>
          <a:ext cx="1637324" cy="1670053"/>
        </a:xfrm>
        <a:prstGeom prst="ellipse">
          <a:avLst/>
        </a:prstGeom>
        <a:solidFill>
          <a:schemeClr val="accent3">
            <a:lumMod val="7500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isometricOffAxis1Right"/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BA" sz="1900" b="1" kern="1200" cap="none" spc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rPr>
            <a:t>Povećanje Budžetskih Prihoda</a:t>
          </a:r>
          <a:endParaRPr lang="en-US" sz="1900" b="1" kern="1200" cap="none" spc="0">
            <a:ln w="12700" cmpd="sng">
              <a:solidFill>
                <a:schemeClr val="accent4"/>
              </a:solidFill>
              <a:prstDash val="solid"/>
            </a:ln>
            <a:gradFill>
              <a:gsLst>
                <a:gs pos="0">
                  <a:schemeClr val="accent4"/>
                </a:gs>
                <a:gs pos="4000">
                  <a:schemeClr val="accent4">
                    <a:lumMod val="60000"/>
                    <a:lumOff val="40000"/>
                  </a:schemeClr>
                </a:gs>
                <a:gs pos="87000">
                  <a:schemeClr val="accent4">
                    <a:lumMod val="20000"/>
                    <a:lumOff val="80000"/>
                  </a:schemeClr>
                </a:gs>
              </a:gsLst>
              <a:lin ang="5400000"/>
            </a:gradFill>
            <a:effectLst/>
          </a:endParaRPr>
        </a:p>
      </dsp:txBody>
      <dsp:txXfrm>
        <a:off x="3096016" y="1313132"/>
        <a:ext cx="1157762" cy="1180905"/>
      </dsp:txXfrm>
    </dsp:sp>
    <dsp:sp modelId="{7A253F49-8238-4AF1-93B2-B88B3636927E}">
      <dsp:nvSpPr>
        <dsp:cNvPr id="0" name=""/>
        <dsp:cNvSpPr/>
      </dsp:nvSpPr>
      <dsp:spPr>
        <a:xfrm>
          <a:off x="4626698" y="1478129"/>
          <a:ext cx="872790" cy="872790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isometricOffAxis1Right"/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4742386" y="1657924"/>
        <a:ext cx="641414" cy="513200"/>
      </dsp:txXfrm>
    </dsp:sp>
    <dsp:sp modelId="{31FBE3A8-7DE5-46BC-89E5-EF1FDA77DD53}">
      <dsp:nvSpPr>
        <dsp:cNvPr id="0" name=""/>
        <dsp:cNvSpPr/>
      </dsp:nvSpPr>
      <dsp:spPr>
        <a:xfrm>
          <a:off x="5528775" y="1075442"/>
          <a:ext cx="1653726" cy="1678164"/>
        </a:xfrm>
        <a:prstGeom prst="ellipse">
          <a:avLst/>
        </a:prstGeom>
        <a:pattFill prst="weave">
          <a:fgClr>
            <a:schemeClr val="accent1">
              <a:lumMod val="40000"/>
              <a:lumOff val="60000"/>
            </a:schemeClr>
          </a:fgClr>
          <a:bgClr>
            <a:schemeClr val="bg1"/>
          </a:bgClr>
        </a:patt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isometricOffAxis1Right"/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BA" sz="1900" b="0" kern="1200" cap="none" spc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Budžetska Ravnoteža</a:t>
          </a:r>
          <a:endParaRPr lang="en-US" sz="1900" b="0" kern="1200" cap="none" spc="0">
            <a:ln w="0"/>
            <a:solidFill>
              <a:srgbClr val="FF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5770958" y="1321203"/>
        <a:ext cx="1169360" cy="11866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78DFBE-DB32-4FF5-B611-03B75BEE7C08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2071F-1540-4745-9356-CF23C99CB2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14158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2071F-1540-4745-9356-CF23C99CB22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5604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72EC8-5BDE-4013-ADB8-6F77E7147BE9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6F534-86B9-4AA1-8FA3-1F6755240B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1915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72EC8-5BDE-4013-ADB8-6F77E7147BE9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6F534-86B9-4AA1-8FA3-1F6755240B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87938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72EC8-5BDE-4013-ADB8-6F77E7147BE9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6F534-86B9-4AA1-8FA3-1F6755240B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87654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72EC8-5BDE-4013-ADB8-6F77E7147BE9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6F534-86B9-4AA1-8FA3-1F6755240B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2917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72EC8-5BDE-4013-ADB8-6F77E7147BE9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6F534-86B9-4AA1-8FA3-1F6755240B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0378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72EC8-5BDE-4013-ADB8-6F77E7147BE9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6F534-86B9-4AA1-8FA3-1F6755240B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3140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72EC8-5BDE-4013-ADB8-6F77E7147BE9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6F534-86B9-4AA1-8FA3-1F6755240B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505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72EC8-5BDE-4013-ADB8-6F77E7147BE9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6F534-86B9-4AA1-8FA3-1F6755240B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3082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72EC8-5BDE-4013-ADB8-6F77E7147BE9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6F534-86B9-4AA1-8FA3-1F6755240B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77207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72EC8-5BDE-4013-ADB8-6F77E7147BE9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6F534-86B9-4AA1-8FA3-1F6755240B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488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72EC8-5BDE-4013-ADB8-6F77E7147BE9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6F534-86B9-4AA1-8FA3-1F6755240B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0710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72EC8-5BDE-4013-ADB8-6F77E7147BE9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6F534-86B9-4AA1-8FA3-1F6755240B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8970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93801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485" y="2548890"/>
            <a:ext cx="8446770" cy="1737360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effectLst>
            <a:reflection stA="62000" endPos="0" dir="5400000" sy="-100000" algn="bl" rotWithShape="0"/>
          </a:effectLst>
          <a:scene3d>
            <a:camera prst="perspectiveRelaxed">
              <a:rot lat="19473601" lon="0" rev="0"/>
            </a:camera>
            <a:lightRig rig="threePt" dir="t">
              <a:rot lat="0" lon="0" rev="2400000"/>
            </a:lightRig>
          </a:scene3d>
          <a:sp3d extrusionH="139700" contourW="101600">
            <a:bevelT w="139700" h="514350" prst="angle"/>
            <a:bevelB w="260350" h="196850"/>
            <a:contourClr>
              <a:srgbClr val="71D9D9"/>
            </a:contourClr>
          </a:sp3d>
        </p:spPr>
        <p:txBody>
          <a:bodyPr>
            <a:normAutofit fontScale="90000"/>
          </a:bodyPr>
          <a:lstStyle/>
          <a:p>
            <a:pPr algn="ctr"/>
            <a:r>
              <a:rPr lang="sr-Latn-BA" smtClean="0">
                <a:effectLst>
                  <a:glow rad="101600">
                    <a:srgbClr val="2E1AA6">
                      <a:alpha val="60000"/>
                    </a:srgbClr>
                  </a:glow>
                </a:effectLst>
              </a:rPr>
              <a:t/>
            </a:r>
            <a:br>
              <a:rPr lang="sr-Latn-BA" smtClean="0">
                <a:effectLst>
                  <a:glow rad="101600">
                    <a:srgbClr val="2E1AA6">
                      <a:alpha val="60000"/>
                    </a:srgbClr>
                  </a:glow>
                </a:effectLst>
              </a:rPr>
            </a:br>
            <a:r>
              <a:rPr lang="sr-Latn-BA" b="1" smtClean="0">
                <a:solidFill>
                  <a:srgbClr val="D0E416"/>
                </a:solidFill>
                <a:effectLst>
                  <a:glow rad="381000">
                    <a:srgbClr val="2E1AA6">
                      <a:alpha val="73000"/>
                    </a:srgbClr>
                  </a:glow>
                </a:effectLst>
              </a:rPr>
              <a:t>NEODRŽIVOST BUDŽETA U BIH – PREPORUKE ZA STABILIZACIJU</a:t>
            </a:r>
            <a:r>
              <a:rPr lang="sr-Latn-BA" b="1" smtClean="0"/>
              <a:t/>
            </a:r>
            <a:br>
              <a:rPr lang="sr-Latn-BA" b="1" smtClean="0"/>
            </a:br>
            <a:endParaRPr lang="en-US" b="1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4568" y="205740"/>
            <a:ext cx="2563552" cy="204597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940" y="297180"/>
            <a:ext cx="2640330" cy="236601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xmlns="" val="33431176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Rot by="21600000">
                                      <p:cBhvr>
                                        <p:cTn id="12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/>
        </p:nvSpPr>
        <p:spPr>
          <a:xfrm>
            <a:off x="0" y="0"/>
            <a:ext cx="6537960" cy="1428750"/>
          </a:xfrm>
          <a:prstGeom prst="rtTriangl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" y="182880"/>
            <a:ext cx="8961120" cy="1062990"/>
          </a:xfrm>
          <a:prstGeom prst="ribbon">
            <a:avLst>
              <a:gd name="adj1" fmla="val 33333"/>
              <a:gd name="adj2" fmla="val 75000"/>
            </a:avLst>
          </a:prstGeom>
          <a:solidFill>
            <a:srgbClr val="FFFF5D"/>
          </a:solidFill>
          <a:ln>
            <a:solidFill>
              <a:schemeClr val="tx2"/>
            </a:solidFill>
          </a:ln>
        </p:spPr>
        <p:txBody>
          <a:bodyPr>
            <a:noAutofit/>
          </a:bodyPr>
          <a:lstStyle/>
          <a:p>
            <a:pPr algn="ctr"/>
            <a:r>
              <a:rPr lang="sr-Latn-BA" sz="2700" b="1" smtClean="0"/>
              <a:t>Kretanje javnog duga u BiH u periodu 2010-2012</a:t>
            </a:r>
            <a:endParaRPr lang="en-US" sz="2700" b="1"/>
          </a:p>
        </p:txBody>
      </p:sp>
      <p:sp>
        <p:nvSpPr>
          <p:cNvPr id="4" name="Rectangle 3"/>
          <p:cNvSpPr/>
          <p:nvPr/>
        </p:nvSpPr>
        <p:spPr>
          <a:xfrm>
            <a:off x="0" y="1428750"/>
            <a:ext cx="9144000" cy="542925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228600" h="23495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65474304"/>
              </p:ext>
            </p:extLst>
          </p:nvPr>
        </p:nvGraphicFramePr>
        <p:xfrm>
          <a:off x="374649" y="1931670"/>
          <a:ext cx="8440422" cy="1748791"/>
        </p:xfrm>
        <a:graphic>
          <a:graphicData uri="http://schemas.openxmlformats.org/drawingml/2006/table">
            <a:tbl>
              <a:tblPr/>
              <a:tblGrid>
                <a:gridCol w="1276032"/>
                <a:gridCol w="1063360"/>
                <a:gridCol w="992470"/>
                <a:gridCol w="1050068"/>
                <a:gridCol w="939302"/>
                <a:gridCol w="1045638"/>
                <a:gridCol w="974746"/>
                <a:gridCol w="1098806"/>
              </a:tblGrid>
              <a:tr h="5327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FBiH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Stanje na kraju 2009.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Promjena u 2010.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Stanje na kraju 2010.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Promjena u 2011.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Stanje na kraju 2011.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Promjena u 2012.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Stanje na kraju 2012.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</a:tr>
              <a:tr h="4053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Vanjski Dug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3.353.863.436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714.272.365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4.068.135.801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168.934.402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4.237.070.203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244.472.187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4.481.542.390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</a:tr>
              <a:tr h="3706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Unutrašnji Dug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1.533.270.642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51.709.358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1.584.980.000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-16.650.000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1.568.330.000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-7.910.000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1.560.420.000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400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Javni Dug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4.887.134.078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765.981.723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5.653.115.801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152.284.402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5.805.400.203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236.562.187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6.041.962.390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35590335"/>
              </p:ext>
            </p:extLst>
          </p:nvPr>
        </p:nvGraphicFramePr>
        <p:xfrm>
          <a:off x="394967" y="4300378"/>
          <a:ext cx="8428992" cy="1917541"/>
        </p:xfrm>
        <a:graphic>
          <a:graphicData uri="http://schemas.openxmlformats.org/drawingml/2006/table">
            <a:tbl>
              <a:tblPr/>
              <a:tblGrid>
                <a:gridCol w="1274304"/>
                <a:gridCol w="1061920"/>
                <a:gridCol w="991126"/>
                <a:gridCol w="1048646"/>
                <a:gridCol w="938030"/>
                <a:gridCol w="1044222"/>
                <a:gridCol w="973426"/>
                <a:gridCol w="1097318"/>
              </a:tblGrid>
              <a:tr h="5910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RS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Stanje na kraju 2009.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Promjena u 2010.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Stanje na kraju 2010.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Promjena u 2011.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Stanje na kraju 2011.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Promjena u 2012.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Stanje na kraju 2012.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</a:tr>
              <a:tr h="4202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Vanjski Dug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1.813.360.501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328.836.483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2.142.196.984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242.102.807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2.384.299.791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226.022.429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2.610.322.220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459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Unutrašnji Dug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1.437.650.000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130.590.000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1.568.240.000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128.370.000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1.696.610.000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35.330.000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1.731.940.000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5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Javni Dug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3.251.010.501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459.426.483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3.710.436.984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370.472.807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4.080.909.791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261.352.429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4.342.262.220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515811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7" dur="2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9" presetID="12" presetClass="entr" presetSubtype="1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2" dur="1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28" presetID="6" presetClass="emph" presetSubtype="0" decel="3500" autoRev="1" fill="hold" nodeType="afterEffect" p14:presetBounceEnd="3500">
                                      <p:stCondLst>
                                        <p:cond delay="3100"/>
                                      </p:stCondLst>
                                      <p:childTnLst>
                                        <p:animScale p14:bounceEnd="3500">
                                          <p:cBhvr>
                                            <p:cTn id="29" dur="20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autoRev="1" fill="hold" nodeType="withEffect" p14:presetBounceEnd="10500">
                                      <p:stCondLst>
                                        <p:cond delay="3900"/>
                                      </p:stCondLst>
                                      <p:childTnLst>
                                        <p:animScale p14:bounceEnd="10500">
                                          <p:cBhvr>
                                            <p:cTn id="31" dur="16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7000" y="107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" grpId="1" animBg="1"/>
          <p:bldP spid="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7" dur="2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9" presetID="12" presetClass="entr" presetSubtype="1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2" dur="1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28" presetID="6" presetClass="emph" presetSubtype="0" decel="3500" autoRev="1" fill="hold" nodeType="afterEffect">
                                      <p:stCondLst>
                                        <p:cond delay="3100"/>
                                      </p:stCondLst>
                                      <p:childTnLst>
                                        <p:animScale>
                                          <p:cBhvr>
                                            <p:cTn id="29" dur="20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autoRev="1" fill="hold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16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7000" y="107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" grpId="1" animBg="1"/>
          <p:bldP spid="4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Manual Input 6"/>
          <p:cNvSpPr/>
          <p:nvPr/>
        </p:nvSpPr>
        <p:spPr>
          <a:xfrm>
            <a:off x="4057650" y="11430"/>
            <a:ext cx="5086350" cy="1360170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1438 w 10000"/>
              <a:gd name="connsiteY0" fmla="*/ 242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1438 w 10000"/>
              <a:gd name="connsiteY5" fmla="*/ 2420 h 10000"/>
              <a:gd name="connsiteX0" fmla="*/ 1438 w 10000"/>
              <a:gd name="connsiteY0" fmla="*/ 2420 h 10000"/>
              <a:gd name="connsiteX1" fmla="*/ 5303 w 10000"/>
              <a:gd name="connsiteY1" fmla="*/ 4202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1438 w 10000"/>
              <a:gd name="connsiteY5" fmla="*/ 2420 h 10000"/>
              <a:gd name="connsiteX0" fmla="*/ 404 w 10000"/>
              <a:gd name="connsiteY0" fmla="*/ 7210 h 10000"/>
              <a:gd name="connsiteX1" fmla="*/ 5303 w 10000"/>
              <a:gd name="connsiteY1" fmla="*/ 4202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404 w 10000"/>
              <a:gd name="connsiteY5" fmla="*/ 7210 h 10000"/>
              <a:gd name="connsiteX0" fmla="*/ 404 w 10000"/>
              <a:gd name="connsiteY0" fmla="*/ 7210 h 10000"/>
              <a:gd name="connsiteX1" fmla="*/ 5303 w 10000"/>
              <a:gd name="connsiteY1" fmla="*/ 3678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404 w 10000"/>
              <a:gd name="connsiteY5" fmla="*/ 721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404" y="7210"/>
                </a:moveTo>
                <a:lnTo>
                  <a:pt x="5303" y="3678"/>
                </a:ln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135" y="9070"/>
                  <a:pt x="269" y="8140"/>
                  <a:pt x="404" y="721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" y="165735"/>
            <a:ext cx="9018270" cy="822960"/>
          </a:xfrm>
          <a:prstGeom prst="ribbon2">
            <a:avLst>
              <a:gd name="adj1" fmla="val 16667"/>
              <a:gd name="adj2" fmla="val 75000"/>
            </a:avLst>
          </a:prstGeom>
          <a:solidFill>
            <a:srgbClr val="FFFF5D"/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sr-Latn-BA" sz="2700" b="1"/>
              <a:t>Kretanje javnog duga u BiH u periodu 2010-2012</a:t>
            </a:r>
            <a:endParaRPr lang="en-US" sz="2700" b="1"/>
          </a:p>
        </p:txBody>
      </p:sp>
      <p:sp>
        <p:nvSpPr>
          <p:cNvPr id="6" name="Rectangle 5"/>
          <p:cNvSpPr/>
          <p:nvPr/>
        </p:nvSpPr>
        <p:spPr>
          <a:xfrm>
            <a:off x="0" y="1371600"/>
            <a:ext cx="9144000" cy="54864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09443124"/>
              </p:ext>
            </p:extLst>
          </p:nvPr>
        </p:nvGraphicFramePr>
        <p:xfrm>
          <a:off x="303527" y="1581944"/>
          <a:ext cx="8589012" cy="1206976"/>
        </p:xfrm>
        <a:graphic>
          <a:graphicData uri="http://schemas.openxmlformats.org/drawingml/2006/table">
            <a:tbl>
              <a:tblPr/>
              <a:tblGrid>
                <a:gridCol w="1298496"/>
                <a:gridCol w="1082080"/>
                <a:gridCol w="1009942"/>
                <a:gridCol w="1068554"/>
                <a:gridCol w="955838"/>
                <a:gridCol w="1064046"/>
                <a:gridCol w="991906"/>
                <a:gridCol w="1118150"/>
              </a:tblGrid>
              <a:tr h="4103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Institucije BiH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Stanje na kraju 2009.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Promjena u 2010.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Stanje na kraju 2010.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Promjena u 2011.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Stanje na kraju 2011.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Promjena u 2012.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Stanje na kraju 2012.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</a:tr>
              <a:tr h="3741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Vanjski Dug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23.250.866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4.514.501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27.765.367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203.966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27.969.333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678.798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28.648.131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4224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Javni Dug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23.250.866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4.514.501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27.765.367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203.966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27.969.333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678.798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28.648.131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91268483"/>
              </p:ext>
            </p:extLst>
          </p:nvPr>
        </p:nvGraphicFramePr>
        <p:xfrm>
          <a:off x="308609" y="3097529"/>
          <a:ext cx="8595360" cy="1474471"/>
        </p:xfrm>
        <a:graphic>
          <a:graphicData uri="http://schemas.openxmlformats.org/drawingml/2006/table">
            <a:tbl>
              <a:tblPr/>
              <a:tblGrid>
                <a:gridCol w="1302417"/>
                <a:gridCol w="1085347"/>
                <a:gridCol w="1012991"/>
                <a:gridCol w="1071780"/>
                <a:gridCol w="958724"/>
                <a:gridCol w="1067258"/>
                <a:gridCol w="994901"/>
                <a:gridCol w="1101942"/>
              </a:tblGrid>
              <a:tr h="4248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Brčko distrikt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Stanje na kraju 2009.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Promjena u 2010.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Stanje na kraju 2010.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Promjena u 2011.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Stanje na kraju 2011.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Promjena u 2012.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Stanje na kraju 2012.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</a:tr>
              <a:tr h="3248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Vanjski Dug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8.667.448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2.627.194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11.294.642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-416.357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10.878.285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-23.470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10.854.815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3748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Unutrašnji Dug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67.119.329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-18.299.329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48.820.000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710.000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49.530.000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-9.500.000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40.030.000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98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Javni Dug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75.786.777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-15.672.135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60.114.642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293.643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60.408.285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-9.523.470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50.884.815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18213850"/>
              </p:ext>
            </p:extLst>
          </p:nvPr>
        </p:nvGraphicFramePr>
        <p:xfrm>
          <a:off x="308608" y="4812029"/>
          <a:ext cx="8618223" cy="1760222"/>
        </p:xfrm>
        <a:graphic>
          <a:graphicData uri="http://schemas.openxmlformats.org/drawingml/2006/table">
            <a:tbl>
              <a:tblPr/>
              <a:tblGrid>
                <a:gridCol w="1302912"/>
                <a:gridCol w="1085760"/>
                <a:gridCol w="1013377"/>
                <a:gridCol w="1072188"/>
                <a:gridCol w="959089"/>
                <a:gridCol w="1067665"/>
                <a:gridCol w="995279"/>
                <a:gridCol w="1121953"/>
              </a:tblGrid>
              <a:tr h="51771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UKUPNO BIH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Stanje na kraju 2009.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Promjena u 2010.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Stanje na kraju 2010.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Promjena u 2011.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Stanje na kraju 2011.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Promjena u 2012.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Stanje na kraju 2012.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</a:tr>
              <a:tr h="440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Vanjski Dug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5.199.142.251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1.050.250.543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6.249.392.794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410.824.818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6.660.217.612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471.149.944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7.131.367.556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440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Unutrašnji Dug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3.038.039.971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164.000.029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3.202.040.000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112.430.000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3.314.470.000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17.920.000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3.332.390.000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23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Javni Dug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8.237.182.222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1.214.250.572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9.451.432.794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523.254.818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9.974.687.612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489.069.944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10.463.757.556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43145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5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5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00"/>
                            </p:stCondLst>
                            <p:childTnLst>
                              <p:par>
                                <p:cTn id="14" presetID="12" presetClass="entr" presetSubtype="1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300"/>
                            </p:stCondLst>
                            <p:childTnLst>
                              <p:par>
                                <p:cTn id="27" presetID="35" presetClass="path" presetSubtype="0" accel="50000" decel="50000" autoRev="1" fill="remove" grpId="1" nodeType="afterEffect">
                                  <p:stCondLst>
                                    <p:cond delay="9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2.22222E-6 L -0.15851 -0.0009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3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" y="285750"/>
            <a:ext cx="5817870" cy="822960"/>
          </a:xfrm>
          <a:prstGeom prst="snip1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>
            <a:noAutofit/>
          </a:bodyPr>
          <a:lstStyle/>
          <a:p>
            <a:r>
              <a:rPr lang="sr-Latn-BA" sz="3500" b="1" smtClean="0"/>
              <a:t> Javni Dug i Stepen Zaduženosti</a:t>
            </a:r>
            <a:endParaRPr lang="en-US" sz="3500" b="1"/>
          </a:p>
        </p:txBody>
      </p:sp>
      <p:sp>
        <p:nvSpPr>
          <p:cNvPr id="3" name="Snip Diagonal Corner Rectangle 2"/>
          <p:cNvSpPr/>
          <p:nvPr/>
        </p:nvSpPr>
        <p:spPr>
          <a:xfrm>
            <a:off x="1" y="2711715"/>
            <a:ext cx="9143999" cy="4146285"/>
          </a:xfrm>
          <a:prstGeom prst="snip2DiagRect">
            <a:avLst>
              <a:gd name="adj1" fmla="val 9648"/>
              <a:gd name="adj2" fmla="val 16667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 Diagonal Corner Rectangle 5"/>
          <p:cNvSpPr/>
          <p:nvPr/>
        </p:nvSpPr>
        <p:spPr>
          <a:xfrm>
            <a:off x="97155" y="1268730"/>
            <a:ext cx="7898130" cy="971550"/>
          </a:xfrm>
          <a:prstGeom prst="round2Diag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5750" y="1405890"/>
            <a:ext cx="7520940" cy="7086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sr-Latn-BA" b="1">
                <a:solidFill>
                  <a:schemeClr val="bg2">
                    <a:lumMod val="10000"/>
                  </a:schemeClr>
                </a:solidFill>
              </a:rPr>
              <a:t>Stepen zaduženosti jedne zemlje ili teritorijalne jedinice se mjeri odnosom javnog duga i ostvarenog BDP-a u tekućoj godini</a:t>
            </a:r>
            <a:endParaRPr lang="en-US" b="1">
              <a:solidFill>
                <a:schemeClr val="bg2">
                  <a:lumMod val="10000"/>
                </a:scheme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06423642"/>
              </p:ext>
            </p:extLst>
          </p:nvPr>
        </p:nvGraphicFramePr>
        <p:xfrm>
          <a:off x="546412" y="2781319"/>
          <a:ext cx="7749542" cy="3946394"/>
        </p:xfrm>
        <a:graphic>
          <a:graphicData uri="http://schemas.openxmlformats.org/drawingml/2006/table">
            <a:tbl>
              <a:tblPr firstRow="1" firstCol="1" bandRow="1"/>
              <a:tblGrid>
                <a:gridCol w="2067127"/>
                <a:gridCol w="1173511"/>
                <a:gridCol w="1212141"/>
                <a:gridCol w="989102"/>
                <a:gridCol w="981813"/>
                <a:gridCol w="1325848"/>
              </a:tblGrid>
              <a:tr h="4902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Državna jedinica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Federacija BiH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Republika Srpska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Brčko distrikt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Institucije BiH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Bosna i Hercegovina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3249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BDP u 2010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15.992.000.000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8.319.000.000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568.000.000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24.879.000.000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407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Javni Dug 2010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5.653.115.801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3.710.436.984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60.114.642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27.765.367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9.451.432.794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02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Stepen Zaduženosti 2010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35,35%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44,60%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10,58%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37,99%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49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BDP u 2011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16.489.000.000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8.682.000.000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601.000.000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25.772.000.000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996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Javni Dug  2011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5.805.400.203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4.080.909.791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60.408.285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27.969.333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9.974.687.612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387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Stepen Zaduženosti 2011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35,21%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47,00%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10,05%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38,70%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81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BDP u 2012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16.554.000.000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8.585.000.000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595.000.000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25.734.000.000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897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Javni Dug u 2012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6.041.962.390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4.342.262.220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50.884.815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28.648.131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10.463.757.556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88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Stepen Zaduženosti  2012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36,50%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50,58%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8,55%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40,66%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49" marR="680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2002" y="2388870"/>
            <a:ext cx="4053995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</a:pPr>
            <a:r>
              <a:rPr lang="sr-Latn-BA" sz="1400" b="1" u="sng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Tabela 3: BDP </a:t>
            </a:r>
            <a:r>
              <a:rPr lang="sr-Latn-BA" sz="1400" b="1" u="sn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Javni dug i Stepen </a:t>
            </a:r>
            <a:r>
              <a:rPr lang="sr-Latn-BA" sz="1400" b="1" u="sng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zaduženosti u BiH</a:t>
            </a: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87913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1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00"/>
                            </p:stCondLst>
                            <p:childTnLst>
                              <p:par>
                                <p:cTn id="23" presetID="2" presetClass="entr" presetSubtype="9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600"/>
                            </p:stCondLst>
                            <p:childTnLst>
                              <p:par>
                                <p:cTn id="38" presetID="35" presetClass="emph" presetSubtype="0" fill="hold" nodeType="after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uiExpand="1" build="p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686943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" y="285750"/>
            <a:ext cx="5852160" cy="925830"/>
          </a:xfrm>
          <a:prstGeom prst="snip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Autofit/>
          </a:bodyPr>
          <a:lstStyle/>
          <a:p>
            <a:r>
              <a:rPr lang="sr-Latn-BA" sz="3500" b="1" smtClean="0"/>
              <a:t>Javni Dug i Stepen Zaduženosti</a:t>
            </a:r>
            <a:endParaRPr lang="en-US" sz="3500" b="1"/>
          </a:p>
        </p:txBody>
      </p:sp>
      <p:sp>
        <p:nvSpPr>
          <p:cNvPr id="3" name="Bevel 2"/>
          <p:cNvSpPr/>
          <p:nvPr/>
        </p:nvSpPr>
        <p:spPr>
          <a:xfrm>
            <a:off x="388620" y="1572021"/>
            <a:ext cx="6263640" cy="651510"/>
          </a:xfrm>
          <a:prstGeom prst="bevel">
            <a:avLst/>
          </a:prstGeom>
          <a:solidFill>
            <a:schemeClr val="tx1">
              <a:lumMod val="50000"/>
              <a:lumOff val="50000"/>
            </a:schemeClr>
          </a:solidFill>
          <a:ln w="9525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BA" b="1" smtClean="0"/>
              <a:t>MMF-ov </a:t>
            </a:r>
            <a:r>
              <a:rPr lang="sr-Latn-BA" b="1"/>
              <a:t>kriterijumu </a:t>
            </a:r>
            <a:r>
              <a:rPr lang="sr-Latn-BA" b="1" smtClean="0"/>
              <a:t>zaduženosti </a:t>
            </a:r>
            <a:r>
              <a:rPr lang="sr-Latn-BA" b="1"/>
              <a:t>prema raciju  Javni dug / </a:t>
            </a:r>
            <a:r>
              <a:rPr lang="sr-Latn-BA" b="1" smtClean="0"/>
              <a:t>BDP</a:t>
            </a:r>
            <a:endParaRPr lang="en-US" b="1"/>
          </a:p>
        </p:txBody>
      </p:sp>
      <p:sp>
        <p:nvSpPr>
          <p:cNvPr id="6" name="Rectangle 5"/>
          <p:cNvSpPr/>
          <p:nvPr/>
        </p:nvSpPr>
        <p:spPr>
          <a:xfrm>
            <a:off x="1028700" y="2496406"/>
            <a:ext cx="6263640" cy="1916729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ame 3"/>
          <p:cNvSpPr/>
          <p:nvPr/>
        </p:nvSpPr>
        <p:spPr>
          <a:xfrm>
            <a:off x="1028700" y="2496407"/>
            <a:ext cx="6400800" cy="1956841"/>
          </a:xfrm>
          <a:prstGeom prst="frame">
            <a:avLst>
              <a:gd name="adj1" fmla="val 6548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25880" y="2783600"/>
            <a:ext cx="580644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lvl="0" indent="-182563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r-Latn-BA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Nisko </a:t>
            </a:r>
            <a:r>
              <a:rPr lang="sr-Latn-BA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zadužene zemlje: </a:t>
            </a:r>
            <a:r>
              <a:rPr lang="sr-Latn-BA">
                <a:solidFill>
                  <a:srgbClr val="0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Javni dug</a:t>
            </a:r>
            <a:r>
              <a:rPr lang="sr-Latn-BA" i="1">
                <a:solidFill>
                  <a:srgbClr val="0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sr-Latn-BA">
                <a:solidFill>
                  <a:srgbClr val="0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BDP  </a:t>
            </a:r>
            <a:r>
              <a:rPr lang="sr-Latn-BA" sz="24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&lt;</a:t>
            </a:r>
            <a:r>
              <a:rPr lang="sr-Latn-BA" sz="2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BA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BA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45 %</a:t>
            </a:r>
            <a:r>
              <a:rPr lang="sr-Latn-BA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563" lvl="0" indent="-182563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r-Latn-BA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Srednje </a:t>
            </a:r>
            <a:r>
              <a:rPr lang="sr-Latn-BA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zadužene zemlje: </a:t>
            </a:r>
            <a:r>
              <a:rPr lang="sr-Latn-BA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45 %</a:t>
            </a:r>
            <a:r>
              <a:rPr lang="sr-Latn-BA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sr-Latn-BA" sz="24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&lt;</a:t>
            </a:r>
            <a:r>
              <a:rPr lang="sr-Latn-BA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sr-Latn-BA">
                <a:solidFill>
                  <a:srgbClr val="0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Javni dug/BDP</a:t>
            </a:r>
            <a:r>
              <a:rPr lang="sr-Latn-BA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sr-Latn-BA" sz="24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&lt; </a:t>
            </a:r>
            <a:r>
              <a:rPr lang="sr-Latn-BA"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BA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BA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80 %</a:t>
            </a:r>
            <a:endParaRPr lang="en-US" sz="1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563" lvl="0" indent="-182563" algn="just">
              <a:lnSpc>
                <a:spcPct val="11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sr-Latn-BA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Visoko </a:t>
            </a:r>
            <a:r>
              <a:rPr lang="sr-Latn-BA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zadužene zemlje:</a:t>
            </a:r>
            <a:r>
              <a:rPr lang="sr-Latn-BA"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BA">
                <a:solidFill>
                  <a:srgbClr val="0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Javni dug/BDP </a:t>
            </a:r>
            <a:r>
              <a:rPr lang="sr-Latn-BA" sz="24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</a:t>
            </a:r>
            <a:r>
              <a:rPr lang="sr-Latn-BA" sz="20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BA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BA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80 %</a:t>
            </a:r>
            <a:r>
              <a:rPr lang="sr-Latn-BA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olded Corner 11"/>
          <p:cNvSpPr/>
          <p:nvPr/>
        </p:nvSpPr>
        <p:spPr>
          <a:xfrm>
            <a:off x="525780" y="4865710"/>
            <a:ext cx="8161020" cy="1451963"/>
          </a:xfrm>
          <a:prstGeom prst="foldedCorner">
            <a:avLst/>
          </a:prstGeom>
          <a:ln w="28575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tIns="108000" rtlCol="0" anchor="t"/>
          <a:lstStyle/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sr-Latn-BA" sz="2000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bg2">
                      <a:lumMod val="10000"/>
                      <a:alpha val="60000"/>
                    </a:schemeClr>
                  </a:glow>
                </a:effectLst>
              </a:rPr>
              <a:t>Poredeći </a:t>
            </a:r>
            <a:r>
              <a:rPr lang="sr-Latn-BA" sz="200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bg2">
                      <a:lumMod val="10000"/>
                      <a:alpha val="60000"/>
                    </a:schemeClr>
                  </a:glow>
                </a:effectLst>
              </a:rPr>
              <a:t>stanje zaduženosti u BiH sa MMF-ovim kriterijumom, vidimo da Federacija BiH, Brčko Distrikt i država BiH spadaju u kategoriju niže zaduženih zamalja dok Republika Srpska spada u kategoriju srednje zaduženih zemalja pri čemu je bliže donjoj granici kriterijuma.</a:t>
            </a:r>
            <a:endParaRPr lang="en-US" sz="200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bg1"/>
              </a:solidFill>
              <a:effectLst>
                <a:glow rad="101600">
                  <a:schemeClr val="bg2">
                    <a:lumMod val="10000"/>
                    <a:alpha val="60000"/>
                  </a:schemeClr>
                </a:glow>
              </a:effectLst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0916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0"/>
                            </p:stCondLst>
                            <p:childTnLst>
                              <p:par>
                                <p:cTn id="13" presetID="55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200"/>
                            </p:stCondLst>
                            <p:childTnLst>
                              <p:par>
                                <p:cTn id="28" presetID="15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5022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7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7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7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mph" presetSubtype="2" autoRev="1" fill="hold" grpId="1" nodeType="withEffect">
                                  <p:stCondLst>
                                    <p:cond delay="64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19B6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4" grpId="0" animBg="1"/>
      <p:bldP spid="4" grpId="1" animBg="1"/>
      <p:bldP spid="10" grpId="0"/>
      <p:bldP spid="12" grpId="0" uiExpand="1" build="p" bldLvl="2" animBg="1"/>
      <p:bldP spid="12" grpId="1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duotone>
                <a:prstClr val="black"/>
                <a:srgbClr val="FFFF1D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" y="160020"/>
            <a:ext cx="3863340" cy="948690"/>
          </a:xfrm>
          <a:prstGeom prst="round2DiagRect">
            <a:avLst/>
          </a:prstGeom>
          <a:pattFill prst="plaid">
            <a:fgClr>
              <a:srgbClr val="FFFF00"/>
            </a:fgClr>
            <a:bgClr>
              <a:schemeClr val="bg1"/>
            </a:bgClr>
          </a:patt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r>
              <a:rPr lang="sr-Latn-BA" sz="3500" b="1" smtClean="0">
                <a:effectLst>
                  <a:glow rad="101600">
                    <a:srgbClr val="9AFCF7">
                      <a:alpha val="60000"/>
                    </a:srgbClr>
                  </a:glow>
                </a:effectLst>
              </a:rPr>
              <a:t>Kreditni Rejting BiH</a:t>
            </a:r>
            <a:endParaRPr lang="en-US" sz="3500" b="1">
              <a:effectLst>
                <a:glow rad="101600">
                  <a:srgbClr val="9AFCF7">
                    <a:alpha val="60000"/>
                  </a:srgbClr>
                </a:glow>
              </a:effectLst>
            </a:endParaRPr>
          </a:p>
        </p:txBody>
      </p:sp>
      <p:sp>
        <p:nvSpPr>
          <p:cNvPr id="5" name="Left-Right Arrow Callout 4"/>
          <p:cNvSpPr/>
          <p:nvPr/>
        </p:nvSpPr>
        <p:spPr>
          <a:xfrm>
            <a:off x="91440" y="1240155"/>
            <a:ext cx="7829550" cy="580072"/>
          </a:xfrm>
          <a:prstGeom prst="leftRightArrowCallout">
            <a:avLst>
              <a:gd name="adj1" fmla="val 31628"/>
              <a:gd name="adj2" fmla="val 46976"/>
              <a:gd name="adj3" fmla="val 50571"/>
              <a:gd name="adj4" fmla="val 89298"/>
            </a:avLst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12576" y="1298733"/>
            <a:ext cx="6787278" cy="462915"/>
          </a:xfrm>
          <a:prstGeom prst="roundRect">
            <a:avLst/>
          </a:prstGeo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</a:schemeClr>
              </a:gs>
              <a:gs pos="100000">
                <a:schemeClr val="accent5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sr-Latn-BA" sz="2000" b="1" smtClean="0">
                <a:ln w="3175">
                  <a:solidFill>
                    <a:schemeClr val="bg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Iako nisko zadužena BiH ima najlošiji kreditni rejting u regionu </a:t>
            </a:r>
            <a:endParaRPr lang="en-US" sz="2000" b="1">
              <a:ln w="3175">
                <a:solidFill>
                  <a:schemeClr val="bg1"/>
                </a:solidFill>
              </a:ln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50660780"/>
              </p:ext>
            </p:extLst>
          </p:nvPr>
        </p:nvGraphicFramePr>
        <p:xfrm>
          <a:off x="1223012" y="2320290"/>
          <a:ext cx="6140765" cy="4433573"/>
        </p:xfrm>
        <a:graphic>
          <a:graphicData uri="http://schemas.openxmlformats.org/drawingml/2006/table">
            <a:tbl>
              <a:tblPr firstRow="1" firstCol="1" bandRow="1"/>
              <a:tblGrid>
                <a:gridCol w="1980779"/>
                <a:gridCol w="2079993"/>
                <a:gridCol w="2079993"/>
              </a:tblGrid>
              <a:tr h="36157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Država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08" marR="574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Moody's Investors Service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08" marR="574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Standard &amp; Poor's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08" marR="574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3325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Dugoročni / Izgled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08" marR="574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Dugoročni / Izgled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08" marR="574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54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Albanija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08" marR="574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B1 / stabilan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08" marR="574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 / stabilan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08" marR="574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3380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Bosna i Hercegovina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08" marR="574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B3 / stabilan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08" marR="574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 / stabilan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08" marR="574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76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Bugarska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08" marR="574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Baa2 / stabilan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08" marR="574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BBB- / stabilan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08" marR="574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3380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Crna Gora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08" marR="574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Ba3 / stabilan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08" marR="574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 BB- / negativan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08" marR="574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36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Grčka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08" marR="574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Caa1 / stabilan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08" marR="574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B- / stabilan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08" marR="574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3369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Hrvatska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08" marR="574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Ba1 / negativan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08" marR="574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BB / stabilan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08" marR="574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25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Mađarska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08" marR="574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Ba1 / negativan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08" marR="574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BB / stabilan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08" marR="574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3281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Makedonija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08" marR="574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08" marR="574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BB- / stabilan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08" marR="574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22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Rumunija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08" marR="574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Baa3 / stabilan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08" marR="574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BBB- / stabilan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08" marR="574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3265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Slovenija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08" marR="574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Ba1 / stabilan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08" marR="574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A- / negativan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08" marR="574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Srbija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08" marR="574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B1 / stabilan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08" marR="574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BB- / negativan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08" marR="574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564356" y="1951672"/>
            <a:ext cx="641223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sr-Latn-BA" sz="1200" b="1" u="sng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Tabela4 : Dugoročni kreditni rejting i izgledi za promjenu za zemlje iz šireg okruženja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xmlns="" val="2174421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" y="80010"/>
            <a:ext cx="3840480" cy="934135"/>
          </a:xfrm>
          <a:prstGeom prst="bevel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sr-Latn-BA" sz="3500" b="1" smtClean="0">
                <a:ln>
                  <a:solidFill>
                    <a:srgbClr val="FF0000"/>
                  </a:solidFill>
                </a:ln>
              </a:rPr>
              <a:t>Kreditni Rejting BiH</a:t>
            </a:r>
            <a:endParaRPr lang="en-US" sz="3500" b="1">
              <a:ln>
                <a:solidFill>
                  <a:srgbClr val="FF0000"/>
                </a:solidFill>
              </a:ln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7628627"/>
              </p:ext>
            </p:extLst>
          </p:nvPr>
        </p:nvGraphicFramePr>
        <p:xfrm>
          <a:off x="1657349" y="1440178"/>
          <a:ext cx="5657850" cy="5257798"/>
        </p:xfrm>
        <a:graphic>
          <a:graphicData uri="http://schemas.openxmlformats.org/drawingml/2006/table">
            <a:tbl>
              <a:tblPr firstRow="1" firstCol="1" bandRow="1"/>
              <a:tblGrid>
                <a:gridCol w="806344"/>
                <a:gridCol w="1384224"/>
                <a:gridCol w="1384224"/>
                <a:gridCol w="2083058"/>
              </a:tblGrid>
              <a:tr h="3745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Numerička Ocjena Rejtinga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Moody's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 &amp; P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Kratak opis kategorije rejtinga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</a:tr>
              <a:tr h="216075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INVESTICIONI SPEKTAR ULAGANJA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41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Aaa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AAA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Najbolja kreditna sposobnost, minimalan kreditni rizik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4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Aa1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AA+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Visoka kreditna sposobnost, veoma nizak kreditni rizik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0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Aa2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AA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44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Aa3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AA-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40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A1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A+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Srednje visoka kreditna sposobnost, nizak kreditni rizik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40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12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A-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72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Baa1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BBB+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Srednja kreditna sposobnost, nizak kreditni rizik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72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Baa2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BBB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72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Baa3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BBB-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4466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ŠPEKULATIVNI SPEKTAR ULAGANJA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17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72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Ba1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BB+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Kreditna sposobnost sa spekulativnim elementima, visok kreditni rizik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72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BB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72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BB-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72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B1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B+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Spekulativna kreditna sposobnost, visok kreditni rizik</a:t>
                      </a:r>
                      <a:endParaRPr lang="en-US" sz="7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0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60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B-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04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Caa1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CCC+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Loša kreditna sposobnost, veoma visok kreditni rizik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0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Caa2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CCC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04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Caa3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CCC-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60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Visoko spekulativna kreditna sposobnost, izvjesno neizvršavanje obaveza, selektivni bankrot, bankrot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04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C+,C,C-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76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17" marR="429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982980" y="1094155"/>
            <a:ext cx="5314950" cy="276999"/>
          </a:xfrm>
          <a:prstGeom prst="rect">
            <a:avLst/>
          </a:prstGeom>
          <a:gradFill>
            <a:gsLst>
              <a:gs pos="0">
                <a:srgbClr val="FADAF8"/>
              </a:gs>
              <a:gs pos="50000">
                <a:schemeClr val="bg1">
                  <a:lumMod val="85000"/>
                </a:schemeClr>
              </a:gs>
              <a:gs pos="83000">
                <a:srgbClr val="FADAF8"/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sr-Latn-BA" sz="1200" b="1" u="sng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Tabela 5 : Rejting Kategorije Moody's i S&amp;P i kreditni rejting Bosne i Hercegovine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xmlns="" val="21658159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10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200" fill="hold"/>
                                        <p:tgtEl>
                                          <p:spTgt spid="3"/>
                                        </p:tgtEl>
                                      </p:cBhvr>
                                      <p:by x="101000" y="10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lowchart: Alternate Process 1"/>
          <p:cNvSpPr/>
          <p:nvPr/>
        </p:nvSpPr>
        <p:spPr>
          <a:xfrm>
            <a:off x="0" y="261718"/>
            <a:ext cx="7852410" cy="994410"/>
          </a:xfrm>
          <a:prstGeom prst="flowChartManualInpu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38000">
                <a:schemeClr val="accent1">
                  <a:shade val="67500"/>
                  <a:satMod val="115000"/>
                </a:schemeClr>
              </a:gs>
              <a:gs pos="91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sr-Latn-BA" sz="3200" b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PREPORUKE </a:t>
            </a:r>
            <a:r>
              <a:rPr lang="sr-Latn-BA" sz="32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ZA STABILIZACIJU  BUDŽETA BIH</a:t>
            </a:r>
            <a:endParaRPr lang="en-US" sz="32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3064583081"/>
              </p:ext>
            </p:extLst>
          </p:nvPr>
        </p:nvGraphicFramePr>
        <p:xfrm>
          <a:off x="803910" y="1885950"/>
          <a:ext cx="7277100" cy="3829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520974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7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7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21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800"/>
                            </p:stCondLst>
                            <p:childTnLst>
                              <p:par>
                                <p:cTn id="16" presetID="6" presetClass="emph" presetSubtype="0" fill="hold" grpId="1" nodeType="after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700"/>
                            </p:stCondLst>
                            <p:childTnLst>
                              <p:par>
                                <p:cTn id="19" presetID="38" presetClass="path" presetSubtype="0" accel="50000" decel="50000" autoRev="1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88889E-6 3.33333E-6 L 0.00886 0.09907 L 0.01737 3.33333E-6 L 0.02622 0.09907 L 0.03525 3.33333E-6 L 0.04358 0.09907 L 0.05243 3.33333E-6 L 0.06094 0.09907 L 0.07014 3.33333E-6 L 0.079 0.09907 L 0.0875 3.33333E-6 L 0.09636 0.09907 L 0.10487 3.33333E-6 L 0.11372 0.09907 L 0.12257 3.33333E-6 L 0.13108 0.09907 L 0.14028 3.33333E-6 " pathEditMode="relative" rAng="0" ptsTypes="AAAAAAAAAAAAAAAAA">
                                      <p:cBhvr>
                                        <p:cTn id="2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4" y="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Graphic spid="4" grpId="0" uiExpand="1">
        <p:bldAsOne/>
      </p:bldGraphic>
      <p:bldGraphic spid="4" grpId="1" uiExpand="1">
        <p:bldAsOne/>
      </p:bldGraphic>
      <p:bldGraphic spid="4" grpId="2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0010" y="205740"/>
            <a:ext cx="8864698" cy="11189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rved Up Arrow 1"/>
          <p:cNvSpPr/>
          <p:nvPr/>
        </p:nvSpPr>
        <p:spPr>
          <a:xfrm>
            <a:off x="80010" y="205740"/>
            <a:ext cx="8961120" cy="994410"/>
          </a:xfrm>
          <a:prstGeom prst="curvedUpArrow">
            <a:avLst>
              <a:gd name="adj1" fmla="val 86035"/>
              <a:gd name="adj2" fmla="val 111793"/>
              <a:gd name="adj3" fmla="val 22642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sr-Latn-BA" sz="3200" b="1">
                <a:ln w="127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PREPORUKE ZA </a:t>
            </a:r>
            <a:r>
              <a:rPr lang="sr-Latn-BA" sz="3200" b="1" smtClean="0">
                <a:ln w="127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SMANJENJE BUDŽETSKIH RASHODA</a:t>
            </a:r>
            <a:endParaRPr lang="en-US" sz="3200" b="1">
              <a:ln w="127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Cube 2"/>
          <p:cNvSpPr/>
          <p:nvPr/>
        </p:nvSpPr>
        <p:spPr>
          <a:xfrm>
            <a:off x="617219" y="1453662"/>
            <a:ext cx="8081303" cy="5278608"/>
          </a:xfrm>
          <a:prstGeom prst="cube">
            <a:avLst>
              <a:gd name="adj" fmla="val 13529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laque 5"/>
          <p:cNvSpPr/>
          <p:nvPr/>
        </p:nvSpPr>
        <p:spPr>
          <a:xfrm>
            <a:off x="697230" y="2216834"/>
            <a:ext cx="7203245" cy="4469130"/>
          </a:xfrm>
          <a:prstGeom prst="plaque">
            <a:avLst>
              <a:gd name="adj" fmla="val 4082"/>
            </a:avLst>
          </a:prstGeom>
          <a:pattFill prst="shingle">
            <a:fgClr>
              <a:schemeClr val="bg1">
                <a:lumMod val="85000"/>
              </a:schemeClr>
            </a:fgClr>
            <a:bgClr>
              <a:schemeClr val="bg1"/>
            </a:bgClr>
          </a:patt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t"/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r-Latn-BA" sz="1900" b="1">
                <a:solidFill>
                  <a:schemeClr val="accent2">
                    <a:lumMod val="75000"/>
                  </a:schemeClr>
                </a:solidFill>
              </a:rPr>
              <a:t>Zaustaviti nepotrebno zapošljavanje u budžetskim </a:t>
            </a:r>
            <a:r>
              <a:rPr lang="sr-Latn-BA" sz="1900" b="1" smtClean="0">
                <a:solidFill>
                  <a:schemeClr val="accent2">
                    <a:lumMod val="75000"/>
                  </a:schemeClr>
                </a:solidFill>
              </a:rPr>
              <a:t>institucijama</a:t>
            </a:r>
          </a:p>
          <a:p>
            <a:pPr marL="285750" indent="-285750" algn="just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sr-Latn-BA" sz="1900" b="1" smtClean="0">
                <a:solidFill>
                  <a:schemeClr val="accent2">
                    <a:lumMod val="75000"/>
                  </a:schemeClr>
                </a:solidFill>
              </a:rPr>
              <a:t>Smanjiti </a:t>
            </a:r>
            <a:r>
              <a:rPr lang="sr-Latn-BA" sz="1900" b="1">
                <a:solidFill>
                  <a:schemeClr val="accent2">
                    <a:lumMod val="75000"/>
                  </a:schemeClr>
                </a:solidFill>
              </a:rPr>
              <a:t>primanja u svim institucijama budžetskim </a:t>
            </a:r>
            <a:r>
              <a:rPr lang="sr-Latn-BA" sz="1900" b="1" smtClean="0">
                <a:solidFill>
                  <a:schemeClr val="accent2">
                    <a:lumMod val="75000"/>
                  </a:schemeClr>
                </a:solidFill>
              </a:rPr>
              <a:t>korisnicima po progresivnom modelu povećanog smanjenja za veća primanja</a:t>
            </a:r>
          </a:p>
          <a:p>
            <a:pPr marL="285750" indent="-285750" algn="just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sr-Latn-BA" sz="1900" b="1" smtClean="0">
                <a:solidFill>
                  <a:schemeClr val="accent2">
                    <a:lumMod val="75000"/>
                  </a:schemeClr>
                </a:solidFill>
              </a:rPr>
              <a:t>Smanjenje regresa i toplog obroka</a:t>
            </a:r>
          </a:p>
          <a:p>
            <a:pPr marL="285750" indent="-285750" algn="just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sr-Latn-BA" sz="1900" b="1" smtClean="0">
                <a:solidFill>
                  <a:schemeClr val="accent2">
                    <a:lumMod val="75000"/>
                  </a:schemeClr>
                </a:solidFill>
              </a:rPr>
              <a:t>Kontrolisati neosnovane naknade za putne troškove, odvojen život i prekovremeni rad</a:t>
            </a:r>
          </a:p>
          <a:p>
            <a:pPr marL="285750" indent="-285750" algn="just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sr-Latn-BA" sz="1900" b="1" smtClean="0">
                <a:solidFill>
                  <a:schemeClr val="accent2">
                    <a:lumMod val="75000"/>
                  </a:schemeClr>
                </a:solidFill>
              </a:rPr>
              <a:t>Smanjenje dopunskih prihoda od članstava u uprvanim i nadzornim odborima</a:t>
            </a:r>
          </a:p>
          <a:p>
            <a:pPr marL="285750" indent="-285750" algn="just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sr-Latn-BA" sz="1900" b="1" smtClean="0">
                <a:solidFill>
                  <a:schemeClr val="accent2">
                    <a:lumMod val="75000"/>
                  </a:schemeClr>
                </a:solidFill>
              </a:rPr>
              <a:t>Uvesti pojačanu kontrolu trošenja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sr-Latn-BA" sz="1900" b="1" smtClean="0">
                <a:solidFill>
                  <a:schemeClr val="accent2">
                    <a:lumMod val="75000"/>
                  </a:schemeClr>
                </a:solidFill>
              </a:rPr>
              <a:t>Povećati značaj revizorskih izvještaja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sr-Latn-BA" sz="1900" b="1" smtClean="0">
                <a:solidFill>
                  <a:schemeClr val="accent2">
                    <a:lumMod val="75000"/>
                  </a:schemeClr>
                </a:solidFill>
              </a:rPr>
              <a:t>Smanjiti  administraciju kroz ustavnu reformu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sr-Latn-BA" sz="1900" b="1" smtClean="0">
                <a:solidFill>
                  <a:schemeClr val="accent2">
                    <a:lumMod val="75000"/>
                  </a:schemeClr>
                </a:solidFill>
              </a:rPr>
              <a:t>Ukidanje pojedinih agencija-duplikacija funkcija </a:t>
            </a:r>
            <a:endParaRPr lang="en-US" sz="1900" b="1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09064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3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100"/>
                            </p:stCondLst>
                            <p:childTnLst>
                              <p:par>
                                <p:cTn id="31" presetID="56" presetClass="entr" presetSubtype="0" fill="hold" grpId="0" nodeType="afterEffect">
                                  <p:stCondLst>
                                    <p:cond delay="300"/>
                                  </p:stCondLst>
                                  <p:iterate type="wd">
                                    <p:tmPct val="10625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200"/>
                            </p:stCondLst>
                            <p:childTnLst>
                              <p:par>
                                <p:cTn id="38" presetID="3" presetClass="emph" presetSubtype="2" fill="hold" grpId="1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F4BF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3" grpId="0" animBg="1"/>
      <p:bldP spid="6" grpId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8590" y="365760"/>
            <a:ext cx="8823960" cy="1040129"/>
          </a:xfrm>
          <a:prstGeom prst="rect">
            <a:avLst/>
          </a:prstGeom>
          <a:solidFill>
            <a:srgbClr val="E79F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1629508"/>
            <a:ext cx="9144000" cy="5228492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ame 1"/>
          <p:cNvSpPr/>
          <p:nvPr/>
        </p:nvSpPr>
        <p:spPr>
          <a:xfrm>
            <a:off x="148590" y="365760"/>
            <a:ext cx="8903970" cy="1040129"/>
          </a:xfrm>
          <a:prstGeom prst="frame">
            <a:avLst>
              <a:gd name="adj1" fmla="val 7006"/>
            </a:avLst>
          </a:prstGeom>
          <a:solidFill>
            <a:srgbClr val="44CDE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lvl="0"/>
            <a:r>
              <a:rPr lang="sr-Latn-BA" sz="3250" b="1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F9BA7B"/>
                </a:solidFill>
                <a:effectLst>
                  <a:glow rad="101600">
                    <a:srgbClr val="D06AE4">
                      <a:alpha val="60000"/>
                    </a:srgbClr>
                  </a:glow>
                </a:effectLst>
              </a:rPr>
              <a:t>PREPORUKE </a:t>
            </a:r>
            <a:r>
              <a:rPr lang="sr-Latn-BA" sz="3250" b="1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F9BA7B"/>
                </a:solidFill>
                <a:effectLst>
                  <a:glow rad="101600">
                    <a:srgbClr val="D06AE4">
                      <a:alpha val="60000"/>
                    </a:srgbClr>
                  </a:glow>
                </a:effectLst>
              </a:rPr>
              <a:t>ZA POVEĆANJE BUDŽETSKIH PRIHODA</a:t>
            </a:r>
            <a:endParaRPr lang="en-US" sz="3250" b="1">
              <a:ln w="12700" cmpd="sng">
                <a:solidFill>
                  <a:schemeClr val="tx1"/>
                </a:solidFill>
                <a:prstDash val="solid"/>
              </a:ln>
              <a:solidFill>
                <a:srgbClr val="F9BA7B"/>
              </a:solidFill>
              <a:effectLst>
                <a:glow rad="101600">
                  <a:srgbClr val="D06AE4">
                    <a:alpha val="60000"/>
                  </a:srgbClr>
                </a:glow>
              </a:effectLst>
            </a:endParaRPr>
          </a:p>
        </p:txBody>
      </p:sp>
      <p:sp>
        <p:nvSpPr>
          <p:cNvPr id="5" name="Flowchart: Punched Tape 4"/>
          <p:cNvSpPr/>
          <p:nvPr/>
        </p:nvSpPr>
        <p:spPr>
          <a:xfrm>
            <a:off x="822960" y="1543050"/>
            <a:ext cx="7509510" cy="4926330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" fmla="*/ 0 w 10000"/>
              <a:gd name="connsiteY0" fmla="*/ 1000 h 10000"/>
              <a:gd name="connsiteX1" fmla="*/ 2295 w 10000"/>
              <a:gd name="connsiteY1" fmla="*/ 1426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" fmla="*/ 0 w 10000"/>
              <a:gd name="connsiteY0" fmla="*/ 1000 h 10000"/>
              <a:gd name="connsiteX1" fmla="*/ 2222 w 10000"/>
              <a:gd name="connsiteY1" fmla="*/ 1127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" fmla="*/ 0 w 10117"/>
              <a:gd name="connsiteY0" fmla="*/ 0 h 10097"/>
              <a:gd name="connsiteX1" fmla="*/ 2339 w 10117"/>
              <a:gd name="connsiteY1" fmla="*/ 1224 h 10097"/>
              <a:gd name="connsiteX2" fmla="*/ 5117 w 10117"/>
              <a:gd name="connsiteY2" fmla="*/ 1097 h 10097"/>
              <a:gd name="connsiteX3" fmla="*/ 7617 w 10117"/>
              <a:gd name="connsiteY3" fmla="*/ 97 h 10097"/>
              <a:gd name="connsiteX4" fmla="*/ 10117 w 10117"/>
              <a:gd name="connsiteY4" fmla="*/ 1097 h 10097"/>
              <a:gd name="connsiteX5" fmla="*/ 10117 w 10117"/>
              <a:gd name="connsiteY5" fmla="*/ 9097 h 10097"/>
              <a:gd name="connsiteX6" fmla="*/ 7617 w 10117"/>
              <a:gd name="connsiteY6" fmla="*/ 8097 h 10097"/>
              <a:gd name="connsiteX7" fmla="*/ 5117 w 10117"/>
              <a:gd name="connsiteY7" fmla="*/ 9097 h 10097"/>
              <a:gd name="connsiteX8" fmla="*/ 2617 w 10117"/>
              <a:gd name="connsiteY8" fmla="*/ 10097 h 10097"/>
              <a:gd name="connsiteX9" fmla="*/ 117 w 10117"/>
              <a:gd name="connsiteY9" fmla="*/ 9097 h 10097"/>
              <a:gd name="connsiteX10" fmla="*/ 0 w 10117"/>
              <a:gd name="connsiteY10" fmla="*/ 0 h 10097"/>
              <a:gd name="connsiteX0" fmla="*/ 0 w 10117"/>
              <a:gd name="connsiteY0" fmla="*/ 0 h 10097"/>
              <a:gd name="connsiteX1" fmla="*/ 2339 w 10117"/>
              <a:gd name="connsiteY1" fmla="*/ 1224 h 10097"/>
              <a:gd name="connsiteX2" fmla="*/ 5117 w 10117"/>
              <a:gd name="connsiteY2" fmla="*/ 1097 h 10097"/>
              <a:gd name="connsiteX3" fmla="*/ 7617 w 10117"/>
              <a:gd name="connsiteY3" fmla="*/ 97 h 10097"/>
              <a:gd name="connsiteX4" fmla="*/ 10117 w 10117"/>
              <a:gd name="connsiteY4" fmla="*/ 1097 h 10097"/>
              <a:gd name="connsiteX5" fmla="*/ 10117 w 10117"/>
              <a:gd name="connsiteY5" fmla="*/ 9097 h 10097"/>
              <a:gd name="connsiteX6" fmla="*/ 7822 w 10117"/>
              <a:gd name="connsiteY6" fmla="*/ 8845 h 10097"/>
              <a:gd name="connsiteX7" fmla="*/ 5117 w 10117"/>
              <a:gd name="connsiteY7" fmla="*/ 9097 h 10097"/>
              <a:gd name="connsiteX8" fmla="*/ 2617 w 10117"/>
              <a:gd name="connsiteY8" fmla="*/ 10097 h 10097"/>
              <a:gd name="connsiteX9" fmla="*/ 117 w 10117"/>
              <a:gd name="connsiteY9" fmla="*/ 9097 h 10097"/>
              <a:gd name="connsiteX10" fmla="*/ 0 w 10117"/>
              <a:gd name="connsiteY10" fmla="*/ 0 h 10097"/>
              <a:gd name="connsiteX0" fmla="*/ 0 w 10117"/>
              <a:gd name="connsiteY0" fmla="*/ 0 h 10097"/>
              <a:gd name="connsiteX1" fmla="*/ 2339 w 10117"/>
              <a:gd name="connsiteY1" fmla="*/ 1224 h 10097"/>
              <a:gd name="connsiteX2" fmla="*/ 5117 w 10117"/>
              <a:gd name="connsiteY2" fmla="*/ 1097 h 10097"/>
              <a:gd name="connsiteX3" fmla="*/ 7617 w 10117"/>
              <a:gd name="connsiteY3" fmla="*/ 97 h 10097"/>
              <a:gd name="connsiteX4" fmla="*/ 10117 w 10117"/>
              <a:gd name="connsiteY4" fmla="*/ 1097 h 10097"/>
              <a:gd name="connsiteX5" fmla="*/ 10117 w 10117"/>
              <a:gd name="connsiteY5" fmla="*/ 9097 h 10097"/>
              <a:gd name="connsiteX6" fmla="*/ 7822 w 10117"/>
              <a:gd name="connsiteY6" fmla="*/ 8845 h 10097"/>
              <a:gd name="connsiteX7" fmla="*/ 5249 w 10117"/>
              <a:gd name="connsiteY7" fmla="*/ 9795 h 10097"/>
              <a:gd name="connsiteX8" fmla="*/ 2617 w 10117"/>
              <a:gd name="connsiteY8" fmla="*/ 10097 h 10097"/>
              <a:gd name="connsiteX9" fmla="*/ 117 w 10117"/>
              <a:gd name="connsiteY9" fmla="*/ 9097 h 10097"/>
              <a:gd name="connsiteX10" fmla="*/ 0 w 10117"/>
              <a:gd name="connsiteY10" fmla="*/ 0 h 10097"/>
              <a:gd name="connsiteX0" fmla="*/ 0 w 10117"/>
              <a:gd name="connsiteY0" fmla="*/ 0 h 10097"/>
              <a:gd name="connsiteX1" fmla="*/ 2339 w 10117"/>
              <a:gd name="connsiteY1" fmla="*/ 1224 h 10097"/>
              <a:gd name="connsiteX2" fmla="*/ 5117 w 10117"/>
              <a:gd name="connsiteY2" fmla="*/ 1097 h 10097"/>
              <a:gd name="connsiteX3" fmla="*/ 7617 w 10117"/>
              <a:gd name="connsiteY3" fmla="*/ 97 h 10097"/>
              <a:gd name="connsiteX4" fmla="*/ 10117 w 10117"/>
              <a:gd name="connsiteY4" fmla="*/ 1097 h 10097"/>
              <a:gd name="connsiteX5" fmla="*/ 10117 w 10117"/>
              <a:gd name="connsiteY5" fmla="*/ 9097 h 10097"/>
              <a:gd name="connsiteX6" fmla="*/ 7822 w 10117"/>
              <a:gd name="connsiteY6" fmla="*/ 8845 h 10097"/>
              <a:gd name="connsiteX7" fmla="*/ 5249 w 10117"/>
              <a:gd name="connsiteY7" fmla="*/ 9795 h 10097"/>
              <a:gd name="connsiteX8" fmla="*/ 2617 w 10117"/>
              <a:gd name="connsiteY8" fmla="*/ 10097 h 10097"/>
              <a:gd name="connsiteX9" fmla="*/ 117 w 10117"/>
              <a:gd name="connsiteY9" fmla="*/ 9097 h 10097"/>
              <a:gd name="connsiteX10" fmla="*/ 0 w 10117"/>
              <a:gd name="connsiteY10" fmla="*/ 0 h 10097"/>
              <a:gd name="connsiteX0" fmla="*/ 0 w 10117"/>
              <a:gd name="connsiteY0" fmla="*/ 0 h 10097"/>
              <a:gd name="connsiteX1" fmla="*/ 2339 w 10117"/>
              <a:gd name="connsiteY1" fmla="*/ 1224 h 10097"/>
              <a:gd name="connsiteX2" fmla="*/ 5117 w 10117"/>
              <a:gd name="connsiteY2" fmla="*/ 1097 h 10097"/>
              <a:gd name="connsiteX3" fmla="*/ 7617 w 10117"/>
              <a:gd name="connsiteY3" fmla="*/ 97 h 10097"/>
              <a:gd name="connsiteX4" fmla="*/ 10117 w 10117"/>
              <a:gd name="connsiteY4" fmla="*/ 1097 h 10097"/>
              <a:gd name="connsiteX5" fmla="*/ 10117 w 10117"/>
              <a:gd name="connsiteY5" fmla="*/ 9097 h 10097"/>
              <a:gd name="connsiteX6" fmla="*/ 8320 w 10117"/>
              <a:gd name="connsiteY6" fmla="*/ 9045 h 10097"/>
              <a:gd name="connsiteX7" fmla="*/ 5249 w 10117"/>
              <a:gd name="connsiteY7" fmla="*/ 9795 h 10097"/>
              <a:gd name="connsiteX8" fmla="*/ 2617 w 10117"/>
              <a:gd name="connsiteY8" fmla="*/ 10097 h 10097"/>
              <a:gd name="connsiteX9" fmla="*/ 117 w 10117"/>
              <a:gd name="connsiteY9" fmla="*/ 9097 h 10097"/>
              <a:gd name="connsiteX10" fmla="*/ 0 w 10117"/>
              <a:gd name="connsiteY10" fmla="*/ 0 h 10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117" h="10097">
                <a:moveTo>
                  <a:pt x="0" y="0"/>
                </a:moveTo>
                <a:cubicBezTo>
                  <a:pt x="0" y="552"/>
                  <a:pt x="1486" y="1041"/>
                  <a:pt x="2339" y="1224"/>
                </a:cubicBezTo>
                <a:cubicBezTo>
                  <a:pt x="3192" y="1407"/>
                  <a:pt x="4237" y="1285"/>
                  <a:pt x="5117" y="1097"/>
                </a:cubicBezTo>
                <a:cubicBezTo>
                  <a:pt x="5997" y="909"/>
                  <a:pt x="6236" y="97"/>
                  <a:pt x="7617" y="97"/>
                </a:cubicBezTo>
                <a:cubicBezTo>
                  <a:pt x="8998" y="97"/>
                  <a:pt x="10117" y="545"/>
                  <a:pt x="10117" y="1097"/>
                </a:cubicBezTo>
                <a:lnTo>
                  <a:pt x="10117" y="9097"/>
                </a:lnTo>
                <a:cubicBezTo>
                  <a:pt x="10117" y="8545"/>
                  <a:pt x="9131" y="8929"/>
                  <a:pt x="8320" y="9045"/>
                </a:cubicBezTo>
                <a:cubicBezTo>
                  <a:pt x="7509" y="9161"/>
                  <a:pt x="6199" y="9620"/>
                  <a:pt x="5249" y="9795"/>
                </a:cubicBezTo>
                <a:cubicBezTo>
                  <a:pt x="4299" y="9970"/>
                  <a:pt x="3998" y="10097"/>
                  <a:pt x="2617" y="10097"/>
                </a:cubicBezTo>
                <a:cubicBezTo>
                  <a:pt x="1236" y="10097"/>
                  <a:pt x="117" y="9649"/>
                  <a:pt x="117" y="9097"/>
                </a:cubicBezTo>
                <a:lnTo>
                  <a:pt x="0" y="0"/>
                </a:lnTo>
                <a:close/>
              </a:path>
            </a:pathLst>
          </a:custGeom>
          <a:pattFill prst="wave">
            <a:fgClr>
              <a:srgbClr val="86F967"/>
            </a:fgClr>
            <a:bgClr>
              <a:srgbClr val="F6FA5C"/>
            </a:bgClr>
          </a:pattFill>
          <a:ln w="19050">
            <a:solidFill>
              <a:schemeClr val="tx1"/>
            </a:solidFill>
          </a:ln>
          <a:effectLst/>
          <a:scene3d>
            <a:camera prst="perspectiveRelaxedModerately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Document 6"/>
          <p:cNvSpPr/>
          <p:nvPr/>
        </p:nvSpPr>
        <p:spPr>
          <a:xfrm>
            <a:off x="1040130" y="2214929"/>
            <a:ext cx="7120890" cy="4057650"/>
          </a:xfrm>
          <a:prstGeom prst="flowChartDocument">
            <a:avLst/>
          </a:prstGeom>
          <a:solidFill>
            <a:schemeClr val="bg1">
              <a:lumMod val="85000"/>
            </a:schemeClr>
          </a:solidFill>
          <a:scene3d>
            <a:camera prst="perspectiveRelaxedModerately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marL="434975" indent="-342900"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lang="sr-Latn-BA" sz="2400" b="1" smtClean="0">
                <a:solidFill>
                  <a:schemeClr val="tx1"/>
                </a:solidFill>
              </a:rPr>
              <a:t>PORESKA EVAZIJA</a:t>
            </a:r>
          </a:p>
          <a:p>
            <a:pPr marL="434975" indent="-342900"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lang="sr-Latn-BA" sz="2400" b="1" smtClean="0">
                <a:solidFill>
                  <a:schemeClr val="tx1"/>
                </a:solidFill>
              </a:rPr>
              <a:t>POSLJEDICE NEZAKONITE PORESKE EVAZIJE SU IZRAZITO DESTRUKTIVNE</a:t>
            </a:r>
          </a:p>
          <a:p>
            <a:pPr marL="434975" indent="-342900"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lang="sr-Latn-BA" sz="2400" b="1" smtClean="0">
                <a:solidFill>
                  <a:schemeClr val="tx1"/>
                </a:solidFill>
              </a:rPr>
              <a:t>DRŽAVNE MJERE ZA BORBU PROTIV NEZAKONITE PORESKE EVAZIJE </a:t>
            </a:r>
          </a:p>
          <a:p>
            <a:pPr marL="434975" indent="-342900"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lang="sr-Latn-BA" sz="2400" b="1" smtClean="0">
                <a:solidFill>
                  <a:schemeClr val="tx1"/>
                </a:solidFill>
              </a:rPr>
              <a:t>PORESKA EVAZIJA U BIH U CIFRAMA</a:t>
            </a:r>
          </a:p>
          <a:p>
            <a:pPr marL="434975" indent="-342900"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lang="sr-Latn-BA" sz="2400" b="1" smtClean="0">
                <a:solidFill>
                  <a:schemeClr val="tx1"/>
                </a:solidFill>
              </a:rPr>
              <a:t>UINO – </a:t>
            </a:r>
            <a:r>
              <a:rPr lang="sr-Latn-BA" sz="2100" b="1" smtClean="0">
                <a:solidFill>
                  <a:schemeClr val="tx1"/>
                </a:solidFill>
              </a:rPr>
              <a:t>ODJELJENJE ZA ANALIZU I UPRAVLJANJE RIZICIMA</a:t>
            </a:r>
          </a:p>
          <a:p>
            <a:pPr marL="434975" indent="-342900"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lang="sr-Latn-BA" sz="2400" b="1" smtClean="0">
                <a:solidFill>
                  <a:schemeClr val="tx1"/>
                </a:solidFill>
              </a:rPr>
              <a:t>EFIKASNO INVESTIRANJE BUDŽETSKIH SREDSTAVA</a:t>
            </a:r>
          </a:p>
          <a:p>
            <a:pPr marL="434975" indent="-342900">
              <a:buFont typeface="Wingdings" panose="05000000000000000000" pitchFamily="2" charset="2"/>
              <a:buChar char="v"/>
            </a:pPr>
            <a:r>
              <a:rPr lang="sr-Latn-BA" sz="2400" b="1" smtClean="0">
                <a:solidFill>
                  <a:schemeClr val="tx1"/>
                </a:solidFill>
              </a:rPr>
              <a:t>UMJESTO ZAKLJUČKA</a:t>
            </a:r>
          </a:p>
          <a:p>
            <a:pPr marL="285750" indent="-193675">
              <a:buFont typeface="Arial" panose="020B0604020202020204" pitchFamily="34" charset="0"/>
              <a:buChar char="•"/>
            </a:pPr>
            <a:endParaRPr lang="sr-Latn-BA" sz="21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36316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10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3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3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3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400"/>
                            </p:stCondLst>
                            <p:childTnLst>
                              <p:par>
                                <p:cTn id="53" presetID="3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800"/>
                            </p:stCondLst>
                            <p:childTnLst>
                              <p:par>
                                <p:cTn id="60" presetID="3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200"/>
                            </p:stCondLst>
                            <p:childTnLst>
                              <p:par>
                                <p:cTn id="67" presetID="3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600"/>
                            </p:stCondLst>
                            <p:childTnLst>
                              <p:par>
                                <p:cTn id="74" presetID="3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000"/>
                            </p:stCondLst>
                            <p:childTnLst>
                              <p:par>
                                <p:cTn id="81" presetID="24" presetClass="emph" presetSubtype="0" fill="remove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4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4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4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5" dur="4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3000"/>
                            </p:stCondLst>
                            <p:childTnLst>
                              <p:par>
                                <p:cTn id="87" presetID="24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3500"/>
                            </p:stCondLst>
                            <p:childTnLst>
                              <p:par>
                                <p:cTn id="93" presetID="24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4000"/>
                            </p:stCondLst>
                            <p:childTnLst>
                              <p:par>
                                <p:cTn id="99" presetID="24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5" presetID="24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1" presetID="24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17" presetID="24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3" presetID="24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2" grpId="0" animBg="1"/>
      <p:bldP spid="5" grpId="0" animBg="1"/>
      <p:bldP spid="7" grpId="0" uiExpand="1" build="p" animBg="1"/>
      <p:bldP spid="7" grpId="1" build="allAtOnce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lock Arc 1"/>
          <p:cNvSpPr/>
          <p:nvPr/>
        </p:nvSpPr>
        <p:spPr>
          <a:xfrm>
            <a:off x="1268730" y="2343149"/>
            <a:ext cx="8275320" cy="1583055"/>
          </a:xfrm>
          <a:custGeom>
            <a:avLst/>
            <a:gdLst>
              <a:gd name="connsiteX0" fmla="*/ 0 w 8275320"/>
              <a:gd name="connsiteY0" fmla="*/ 1468755 h 2937510"/>
              <a:gd name="connsiteX1" fmla="*/ 4137660 w 8275320"/>
              <a:gd name="connsiteY1" fmla="*/ 0 h 2937510"/>
              <a:gd name="connsiteX2" fmla="*/ 8275320 w 8275320"/>
              <a:gd name="connsiteY2" fmla="*/ 1468755 h 2937510"/>
              <a:gd name="connsiteX3" fmla="*/ 7540943 w 8275320"/>
              <a:gd name="connsiteY3" fmla="*/ 1468755 h 2937510"/>
              <a:gd name="connsiteX4" fmla="*/ 4137660 w 8275320"/>
              <a:gd name="connsiteY4" fmla="*/ 734377 h 2937510"/>
              <a:gd name="connsiteX5" fmla="*/ 734377 w 8275320"/>
              <a:gd name="connsiteY5" fmla="*/ 1468755 h 2937510"/>
              <a:gd name="connsiteX6" fmla="*/ 0 w 8275320"/>
              <a:gd name="connsiteY6" fmla="*/ 1468755 h 2937510"/>
              <a:gd name="connsiteX0" fmla="*/ 0 w 8275320"/>
              <a:gd name="connsiteY0" fmla="*/ 1468755 h 1468755"/>
              <a:gd name="connsiteX1" fmla="*/ 4137660 w 8275320"/>
              <a:gd name="connsiteY1" fmla="*/ 0 h 1468755"/>
              <a:gd name="connsiteX2" fmla="*/ 8275320 w 8275320"/>
              <a:gd name="connsiteY2" fmla="*/ 1468755 h 1468755"/>
              <a:gd name="connsiteX3" fmla="*/ 7540943 w 8275320"/>
              <a:gd name="connsiteY3" fmla="*/ 1468755 h 1468755"/>
              <a:gd name="connsiteX4" fmla="*/ 4183380 w 8275320"/>
              <a:gd name="connsiteY4" fmla="*/ 1225867 h 1468755"/>
              <a:gd name="connsiteX5" fmla="*/ 734377 w 8275320"/>
              <a:gd name="connsiteY5" fmla="*/ 1468755 h 1468755"/>
              <a:gd name="connsiteX6" fmla="*/ 0 w 8275320"/>
              <a:gd name="connsiteY6" fmla="*/ 1468755 h 1468755"/>
              <a:gd name="connsiteX0" fmla="*/ 0 w 8275320"/>
              <a:gd name="connsiteY0" fmla="*/ 1468755 h 1468755"/>
              <a:gd name="connsiteX1" fmla="*/ 4137660 w 8275320"/>
              <a:gd name="connsiteY1" fmla="*/ 0 h 1468755"/>
              <a:gd name="connsiteX2" fmla="*/ 8275320 w 8275320"/>
              <a:gd name="connsiteY2" fmla="*/ 1468755 h 1468755"/>
              <a:gd name="connsiteX3" fmla="*/ 7540943 w 8275320"/>
              <a:gd name="connsiteY3" fmla="*/ 1468755 h 1468755"/>
              <a:gd name="connsiteX4" fmla="*/ 4091940 w 8275320"/>
              <a:gd name="connsiteY4" fmla="*/ 1051561 h 1468755"/>
              <a:gd name="connsiteX5" fmla="*/ 734377 w 8275320"/>
              <a:gd name="connsiteY5" fmla="*/ 1468755 h 1468755"/>
              <a:gd name="connsiteX6" fmla="*/ 0 w 8275320"/>
              <a:gd name="connsiteY6" fmla="*/ 1468755 h 1468755"/>
              <a:gd name="connsiteX0" fmla="*/ 0 w 8275320"/>
              <a:gd name="connsiteY0" fmla="*/ 1583055 h 1583055"/>
              <a:gd name="connsiteX1" fmla="*/ 3086100 w 8275320"/>
              <a:gd name="connsiteY1" fmla="*/ 0 h 1583055"/>
              <a:gd name="connsiteX2" fmla="*/ 8275320 w 8275320"/>
              <a:gd name="connsiteY2" fmla="*/ 1583055 h 1583055"/>
              <a:gd name="connsiteX3" fmla="*/ 7540943 w 8275320"/>
              <a:gd name="connsiteY3" fmla="*/ 1583055 h 1583055"/>
              <a:gd name="connsiteX4" fmla="*/ 4091940 w 8275320"/>
              <a:gd name="connsiteY4" fmla="*/ 1165861 h 1583055"/>
              <a:gd name="connsiteX5" fmla="*/ 734377 w 8275320"/>
              <a:gd name="connsiteY5" fmla="*/ 1583055 h 1583055"/>
              <a:gd name="connsiteX6" fmla="*/ 0 w 8275320"/>
              <a:gd name="connsiteY6" fmla="*/ 1583055 h 158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75320" h="1583055">
                <a:moveTo>
                  <a:pt x="0" y="1583055"/>
                </a:moveTo>
                <a:cubicBezTo>
                  <a:pt x="0" y="771884"/>
                  <a:pt x="800933" y="0"/>
                  <a:pt x="3086100" y="0"/>
                </a:cubicBezTo>
                <a:cubicBezTo>
                  <a:pt x="5371267" y="0"/>
                  <a:pt x="8275320" y="771884"/>
                  <a:pt x="8275320" y="1583055"/>
                </a:cubicBezTo>
                <a:lnTo>
                  <a:pt x="7540943" y="1583055"/>
                </a:lnTo>
                <a:cubicBezTo>
                  <a:pt x="7540943" y="1177469"/>
                  <a:pt x="5971521" y="1165861"/>
                  <a:pt x="4091940" y="1165861"/>
                </a:cubicBezTo>
                <a:cubicBezTo>
                  <a:pt x="2212359" y="1165861"/>
                  <a:pt x="734377" y="1177469"/>
                  <a:pt x="734377" y="1583055"/>
                </a:cubicBezTo>
                <a:lnTo>
                  <a:pt x="0" y="1583055"/>
                </a:lnTo>
                <a:close/>
              </a:path>
            </a:pathLst>
          </a:custGeom>
          <a:solidFill>
            <a:srgbClr val="F5AD2B"/>
          </a:solidFill>
          <a:ln>
            <a:solidFill>
              <a:srgbClr val="1CB3D6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620000"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sr-Latn-BA" sz="4400" b="1" smtClean="0">
                <a:ln>
                  <a:solidFill>
                    <a:schemeClr val="tx1"/>
                  </a:solidFill>
                </a:ln>
              </a:rPr>
              <a:t>HVALA NA PAŽNJI !</a:t>
            </a:r>
            <a:endParaRPr lang="en-US" sz="4400" b="1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13741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38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22" presetClass="emph" presetSubtype="0" fill="remove" grpId="1" nodeType="afterEffect">
                                  <p:stCondLst>
                                    <p:cond delay="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00"/>
                            </p:stCondLst>
                            <p:childTnLst>
                              <p:par>
                                <p:cTn id="19" presetID="34" presetClass="emph" presetSubtype="0" fill="hold" grpId="2" nodeType="after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-4.44444E-6 L -3.05556E-6 -7.40741E-7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2384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xit" presetSubtype="0" accel="100000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2" grpId="0" animBg="1"/>
      <p:bldP spid="2" grpId="1" animBg="1"/>
      <p:bldP spid="2" grpId="2" animBg="1"/>
      <p:bldP spid="2" grpId="4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794510"/>
            <a:ext cx="9144000" cy="506349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8620"/>
            <a:ext cx="8492490" cy="1241910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scene3d>
            <a:camera prst="perspectiveLeft"/>
            <a:lightRig rig="threePt" dir="t"/>
          </a:scene3d>
          <a:sp3d extrusionH="19050" contourW="12700">
            <a:bevelT w="127000" h="603250" prst="riblet"/>
            <a:bevelB w="44450" h="171450"/>
            <a:contourClr>
              <a:schemeClr val="bg2">
                <a:lumMod val="50000"/>
              </a:schemeClr>
            </a:contourClr>
          </a:sp3d>
        </p:spPr>
        <p:txBody>
          <a:bodyPr>
            <a:normAutofit fontScale="90000"/>
          </a:bodyPr>
          <a:lstStyle/>
          <a:p>
            <a:pPr algn="ctr"/>
            <a:r>
              <a:rPr lang="sr-Latn-BA" smtClean="0"/>
              <a:t/>
            </a:r>
            <a:br>
              <a:rPr lang="sr-Latn-BA" smtClean="0"/>
            </a:br>
            <a:r>
              <a:rPr lang="sr-Latn-BA" b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50800">
                    <a:schemeClr val="bg1">
                      <a:alpha val="6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NEODRŽIVOST BUDŽETA U BIH – PREPORUKE ZA STABILIZACIJU</a:t>
            </a:r>
            <a:r>
              <a:rPr lang="sr-Latn-BA" b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sr-Latn-BA" b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endParaRPr lang="en-US"/>
          </a:p>
        </p:txBody>
      </p:sp>
      <p:sp>
        <p:nvSpPr>
          <p:cNvPr id="3" name="Snip and Round Single Corner Rectangle 2"/>
          <p:cNvSpPr/>
          <p:nvPr/>
        </p:nvSpPr>
        <p:spPr>
          <a:xfrm>
            <a:off x="679348" y="2570207"/>
            <a:ext cx="6848061" cy="3677479"/>
          </a:xfrm>
          <a:prstGeom prst="snipRoundRect">
            <a:avLst/>
          </a:prstGeom>
          <a:pattFill prst="horzBrick">
            <a:fgClr>
              <a:srgbClr val="00B0F0"/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381000" contourW="222250">
              <a:bevelT w="0" h="469900"/>
              <a:bevelB w="698500" h="336550"/>
              <a:extrusionClr>
                <a:schemeClr val="tx1">
                  <a:lumMod val="50000"/>
                  <a:lumOff val="50000"/>
                </a:schemeClr>
              </a:extrusionClr>
            </a:sp3d>
          </a:bodyPr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996754" y="3023812"/>
            <a:ext cx="3441922" cy="44726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sr-Latn-BA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UVOD</a:t>
            </a:r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996754" y="3796519"/>
            <a:ext cx="4299172" cy="44726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sr-Latn-BA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FINANSIRANJE OD INDIREKTNIH POREZA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66366" y="4495319"/>
            <a:ext cx="5874027" cy="14294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BA" sz="24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Finansiranje svih nivoa vlasti u BiH od indirektnih poreza se kreće između 67% i 88%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xmlns="" val="2645517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 thruBlk="1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350"/>
                                </p:stCondLst>
                                <p:childTnLst>
                                  <p:par>
                                    <p:cTn id="12" presetID="26" presetClass="entr" presetSubtype="0" fill="hold" grpId="0" nodeType="after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0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1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3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5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7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9" presetID="30" presetClass="entr" presetSubtype="0" fill="hold" grpId="0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800" decel="100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38" presetID="30" presetClass="entr" presetSubtype="0" fill="hold" grpId="0" nodeType="afterEffect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800" decel="100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850"/>
                                </p:stCondLst>
                                <p:childTnLst>
                                  <p:par>
                                    <p:cTn id="47" presetID="23" presetClass="entr" presetSubtype="16" fill="hold" grpId="0" nodeType="after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8800"/>
                                </p:stCondLst>
                                <p:childTnLst>
                                  <p:par>
                                    <p:cTn id="52" presetID="6" presetClass="emph" presetSubtype="0" accel="1000" autoRev="1" fill="hold" grpId="1" nodeType="afterEffect" p14:presetBounceEnd="32500">
                                      <p:stCondLst>
                                        <p:cond delay="1000"/>
                                      </p:stCondLst>
                                      <p:childTnLst>
                                        <p:animScale p14:bounceEnd="32500">
                                          <p:cBhvr>
                                            <p:cTn id="53" dur="20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3800"/>
                                </p:stCondLst>
                                <p:childTnLst>
                                  <p:par>
                                    <p:cTn id="55" presetID="9" presetClass="emph" presetSubtype="0" grpId="1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 rctx="PPT">
                                            <p:cTn id="56" dur="indefinite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6"/>
                                          </p:to>
                                        </p:set>
                                        <p:animEffect filter="image" prLst="opacity: 0.6">
                                          <p:cBhvr rctx="IE">
                                            <p:cTn id="57" dur="indefinite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3" grpId="1" animBg="1"/>
          <p:bldP spid="4" grpId="0" animBg="1"/>
          <p:bldP spid="5" grpId="0" animBg="1"/>
          <p:bldP spid="6" grpId="0" animBg="1"/>
          <p:bldP spid="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350"/>
                                </p:stCondLst>
                                <p:childTnLst>
                                  <p:par>
                                    <p:cTn id="12" presetID="26" presetClass="entr" presetSubtype="0" fill="hold" grpId="0" nodeType="after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0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1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3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5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7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9" presetID="30" presetClass="entr" presetSubtype="0" fill="hold" grpId="0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800" decel="100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38" presetID="30" presetClass="entr" presetSubtype="0" fill="hold" grpId="0" nodeType="afterEffect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800" decel="100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850"/>
                                </p:stCondLst>
                                <p:childTnLst>
                                  <p:par>
                                    <p:cTn id="47" presetID="23" presetClass="entr" presetSubtype="16" fill="hold" grpId="0" nodeType="after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8800"/>
                                </p:stCondLst>
                                <p:childTnLst>
                                  <p:par>
                                    <p:cTn id="52" presetID="6" presetClass="emph" presetSubtype="0" accel="1000" autoRev="1" fill="hold" grpId="1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20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3800"/>
                                </p:stCondLst>
                                <p:childTnLst>
                                  <p:par>
                                    <p:cTn id="55" presetID="9" presetClass="emph" presetSubtype="0" grpId="1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 rctx="PPT">
                                            <p:cTn id="56" dur="indefinite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6"/>
                                          </p:to>
                                        </p:set>
                                        <p:animEffect filter="image" prLst="opacity: 0.6">
                                          <p:cBhvr rctx="IE">
                                            <p:cTn id="57" dur="indefinite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3" grpId="1" animBg="1"/>
          <p:bldP spid="4" grpId="0" animBg="1"/>
          <p:bldP spid="5" grpId="0" animBg="1"/>
          <p:bldP spid="6" grpId="0" animBg="1"/>
          <p:bldP spid="6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2890"/>
            <a:ext cx="7212330" cy="674370"/>
          </a:xfrm>
          <a:prstGeom prst="stripedRightArrow">
            <a:avLst>
              <a:gd name="adj1" fmla="val 87288"/>
              <a:gd name="adj2" fmla="val 48305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lumMod val="64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Autofit/>
          </a:bodyPr>
          <a:lstStyle/>
          <a:p>
            <a:pPr algn="ctr"/>
            <a:r>
              <a:rPr lang="sr-Latn-BA" sz="3600" b="1" smtClean="0">
                <a:ln>
                  <a:solidFill>
                    <a:schemeClr val="bg1">
                      <a:lumMod val="75000"/>
                    </a:schemeClr>
                  </a:solidFill>
                </a:ln>
              </a:rPr>
              <a:t>Šematski prikaz nivoa vlasti u BiH</a:t>
            </a:r>
            <a:endParaRPr lang="en-US" sz="3600" b="1">
              <a:ln>
                <a:solidFill>
                  <a:schemeClr val="bg1">
                    <a:lumMod val="75000"/>
                  </a:schemeClr>
                </a:solidFill>
              </a:ln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211580"/>
            <a:ext cx="9143999" cy="564642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6059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107"/>
            <a:ext cx="7886700" cy="675003"/>
          </a:xfrm>
          <a:prstGeom prst="stripedRightArrow">
            <a:avLst>
              <a:gd name="adj1" fmla="val 90640"/>
              <a:gd name="adj2" fmla="val 5000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lumMod val="64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sr-Latn-BA" sz="3600" b="1">
                <a:ln>
                  <a:solidFill>
                    <a:schemeClr val="bg1">
                      <a:lumMod val="75000"/>
                    </a:schemeClr>
                  </a:solidFill>
                </a:ln>
              </a:rPr>
              <a:t>Šematski prikaz nivoa vlasti u BiH</a:t>
            </a:r>
            <a:endParaRPr lang="en-US" sz="3600" b="1">
              <a:ln>
                <a:solidFill>
                  <a:schemeClr val="bg1">
                    <a:lumMod val="75000"/>
                  </a:schemeClr>
                </a:solidFill>
              </a:ln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211580"/>
            <a:ext cx="9143999" cy="564642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9759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273687"/>
            <a:ext cx="7886700" cy="675003"/>
          </a:xfrm>
          <a:prstGeom prst="leftRightArrow">
            <a:avLst>
              <a:gd name="adj1" fmla="val 94026"/>
              <a:gd name="adj2" fmla="val 5000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lumMod val="64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sr-Latn-BA" sz="3600" b="1">
                <a:ln>
                  <a:solidFill>
                    <a:schemeClr val="bg1">
                      <a:lumMod val="75000"/>
                    </a:schemeClr>
                  </a:solidFill>
                </a:ln>
              </a:rPr>
              <a:t>Šematski prikaz nivoa vlasti u BiH</a:t>
            </a:r>
            <a:endParaRPr lang="en-US" sz="3600" b="1">
              <a:ln>
                <a:solidFill>
                  <a:schemeClr val="bg1">
                    <a:lumMod val="75000"/>
                  </a:schemeClr>
                </a:solidFill>
              </a:ln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211580"/>
            <a:ext cx="9143999" cy="564642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7851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710" y="216537"/>
            <a:ext cx="8035290" cy="777873"/>
          </a:xfrm>
          <a:prstGeom prst="leftArrow">
            <a:avLst>
              <a:gd name="adj1" fmla="val 79388"/>
              <a:gd name="adj2" fmla="val 5000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lumMod val="64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sr-Latn-BA" sz="3600" b="1">
                <a:ln>
                  <a:solidFill>
                    <a:schemeClr val="bg1">
                      <a:lumMod val="75000"/>
                    </a:schemeClr>
                  </a:solidFill>
                </a:ln>
              </a:rPr>
              <a:t>Šematski prikaz nivoa vlasti u BiH</a:t>
            </a:r>
            <a:endParaRPr lang="en-US" sz="3600" b="1">
              <a:ln>
                <a:solidFill>
                  <a:schemeClr val="bg1">
                    <a:lumMod val="75000"/>
                  </a:schemeClr>
                </a:solidFill>
              </a:ln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211580"/>
            <a:ext cx="9143999" cy="564642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17069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381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7977"/>
            <a:ext cx="7886700" cy="675003"/>
          </a:xfrm>
          <a:prstGeom prst="homePlat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  <a:lumMod val="64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sr-Latn-BA" sz="3600" b="1">
                <a:ln>
                  <a:solidFill>
                    <a:schemeClr val="bg1">
                      <a:lumMod val="75000"/>
                    </a:schemeClr>
                  </a:solidFill>
                </a:ln>
              </a:rPr>
              <a:t>Šematski prikaz nivoa vlasti u BiH</a:t>
            </a:r>
            <a:endParaRPr lang="en-US" sz="3600" b="1">
              <a:ln>
                <a:solidFill>
                  <a:schemeClr val="bg1">
                    <a:lumMod val="75000"/>
                  </a:schemeClr>
                </a:solidFill>
              </a:ln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211580"/>
            <a:ext cx="9143999" cy="564642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6341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5556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398270"/>
            <a:ext cx="9144000" cy="545973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590"/>
            <a:ext cx="8755380" cy="1169670"/>
          </a:xfrm>
          <a:prstGeom prst="doubleWav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tIns="108000" bIns="108000">
            <a:normAutofit fontScale="90000"/>
          </a:bodyPr>
          <a:lstStyle/>
          <a:p>
            <a:pPr algn="ctr"/>
            <a:r>
              <a:rPr lang="sr-Latn-BA"/>
              <a:t/>
            </a:r>
            <a:br>
              <a:rPr lang="sr-Latn-BA"/>
            </a:br>
            <a:r>
              <a:rPr lang="sr-Latn-BA" b="1" smtClean="0"/>
              <a:t>N</a:t>
            </a:r>
            <a:r>
              <a:rPr lang="sr-Latn-BA" sz="4000" b="1" smtClean="0"/>
              <a:t>EO</a:t>
            </a:r>
            <a:r>
              <a:rPr lang="sr-Latn-BA" sz="3100" b="1" smtClean="0"/>
              <a:t>DRŽIV</a:t>
            </a:r>
            <a:r>
              <a:rPr lang="sr-Latn-BA" sz="3600" b="1" smtClean="0"/>
              <a:t>OST</a:t>
            </a:r>
            <a:r>
              <a:rPr lang="sr-Latn-BA" b="1" smtClean="0"/>
              <a:t> B</a:t>
            </a:r>
            <a:r>
              <a:rPr lang="sr-Latn-BA" sz="3600" b="1" smtClean="0"/>
              <a:t>UDŽETA</a:t>
            </a:r>
            <a:r>
              <a:rPr lang="sr-Latn-BA" b="1" smtClean="0"/>
              <a:t> </a:t>
            </a:r>
            <a:r>
              <a:rPr lang="sr-Latn-BA" sz="3100" b="1" smtClean="0"/>
              <a:t>U</a:t>
            </a:r>
            <a:r>
              <a:rPr lang="sr-Latn-BA" b="1" smtClean="0"/>
              <a:t> B</a:t>
            </a:r>
            <a:r>
              <a:rPr lang="sr-Latn-BA" sz="4000" b="1" smtClean="0"/>
              <a:t>I</a:t>
            </a:r>
            <a:r>
              <a:rPr lang="sr-Latn-BA" b="1" smtClean="0"/>
              <a:t>H –                     		P</a:t>
            </a:r>
            <a:r>
              <a:rPr lang="sr-Latn-BA" sz="4000" b="1" smtClean="0"/>
              <a:t>RE</a:t>
            </a:r>
            <a:r>
              <a:rPr lang="sr-Latn-BA" sz="3600" b="1" smtClean="0"/>
              <a:t>PORUKE</a:t>
            </a:r>
            <a:r>
              <a:rPr lang="sr-Latn-BA" b="1" smtClean="0"/>
              <a:t> ZA S</a:t>
            </a:r>
            <a:r>
              <a:rPr lang="sr-Latn-BA" sz="4000" b="1" smtClean="0"/>
              <a:t>TA</a:t>
            </a:r>
            <a:r>
              <a:rPr lang="sr-Latn-BA" sz="3600" b="1" smtClean="0"/>
              <a:t>BILIZA</a:t>
            </a:r>
            <a:r>
              <a:rPr lang="sr-Latn-BA" sz="4000" b="1" smtClean="0"/>
              <a:t>CIJ</a:t>
            </a:r>
            <a:r>
              <a:rPr lang="sr-Latn-BA" b="1" smtClean="0"/>
              <a:t>U</a:t>
            </a:r>
            <a:r>
              <a:rPr lang="sr-Latn-BA" smtClean="0"/>
              <a:t/>
            </a:r>
            <a:br>
              <a:rPr lang="sr-Latn-BA" smtClean="0"/>
            </a:br>
            <a:r>
              <a:rPr lang="sr-Latn-BA" smtClean="0"/>
              <a:t>  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83264" y="1398270"/>
            <a:ext cx="8380676" cy="147403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2114" y="1550236"/>
            <a:ext cx="7927452" cy="1165860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r-Latn-BA" sz="24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Indirektni porezi iz kojih se finansira preko 2/3 ukupnih budžetskih prihoda svih nivoa vlasti u BiH imaju svoje domete</a:t>
            </a:r>
            <a:endParaRPr lang="en-US" sz="240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61979331"/>
              </p:ext>
            </p:extLst>
          </p:nvPr>
        </p:nvGraphicFramePr>
        <p:xfrm>
          <a:off x="717730" y="3244432"/>
          <a:ext cx="7721836" cy="1911669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50800" dir="5400000" sx="1000" sy="1000" algn="ctr" rotWithShape="0">
                    <a:srgbClr val="000000">
                      <a:alpha val="66000"/>
                    </a:srgbClr>
                  </a:outerShdw>
                </a:effectLst>
              </a:tblPr>
              <a:tblGrid>
                <a:gridCol w="1926378"/>
                <a:gridCol w="1403970"/>
                <a:gridCol w="1518247"/>
                <a:gridCol w="1518247"/>
                <a:gridCol w="1354994"/>
              </a:tblGrid>
              <a:tr h="5714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UINO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452058">
                <a:tc>
                  <a:txBody>
                    <a:bodyPr/>
                    <a:lstStyle/>
                    <a:p>
                      <a:pPr indent="1530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Bruto Prihodi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5.530.721.738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5.878.592.351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5.872.582.912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5.882.011.609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449503">
                <a:tc>
                  <a:txBody>
                    <a:bodyPr/>
                    <a:lstStyle/>
                    <a:p>
                      <a:pPr indent="1530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Promjena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7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7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347.870.613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7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-6.009.439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7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9.428.697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76000"/>
                      </a:schemeClr>
                    </a:solidFill>
                  </a:tcPr>
                </a:tc>
              </a:tr>
              <a:tr h="438650">
                <a:tc>
                  <a:txBody>
                    <a:bodyPr/>
                    <a:lstStyle/>
                    <a:p>
                      <a:pPr indent="1530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Stopa promjene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6,29%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-0,10%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0,16%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23244" y="2893480"/>
            <a:ext cx="5454596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sr-Latn-BA" sz="1600" b="1" u="sng">
                <a:solidFill>
                  <a:schemeClr val="bg2">
                    <a:lumMod val="10000"/>
                  </a:schemeClr>
                </a:solidFill>
                <a:effectLst>
                  <a:glow rad="101600">
                    <a:srgbClr val="E84A46">
                      <a:alpha val="60000"/>
                    </a:srgb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Tabela 1: Bruto prihodi od indirektnih poreza u UINO </a:t>
            </a:r>
            <a:endParaRPr lang="en-US" sz="1600">
              <a:solidFill>
                <a:schemeClr val="bg2">
                  <a:lumMod val="10000"/>
                </a:schemeClr>
              </a:solidFill>
              <a:effectLst>
                <a:glow rad="101600">
                  <a:srgbClr val="E84A46">
                    <a:alpha val="60000"/>
                  </a:srgb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3264" y="5326380"/>
            <a:ext cx="8472116" cy="13144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55596" y="5440680"/>
            <a:ext cx="7971184" cy="1120140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r-Latn-BA" sz="24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Potrošnja budžetskih korisnika nije stabilna i svake godine se ostvaruju deficiti koji se finansiraju unutrašnjim i spoljnim zaduživanjem dok javni dug raste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xmlns="" val="6276388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00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4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8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300"/>
                            </p:stCondLst>
                            <p:childTnLst>
                              <p:par>
                                <p:cTn id="29" presetID="8" presetClass="entr" presetSubtype="16" fill="hold" grpId="0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600"/>
                            </p:stCondLst>
                            <p:childTnLst>
                              <p:par>
                                <p:cTn id="3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8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119066"/>
            <a:ext cx="6869430" cy="937893"/>
          </a:xfrm>
          <a:prstGeom prst="cloud">
            <a:avLst/>
          </a:prstGeom>
          <a:solidFill>
            <a:srgbClr val="FFFF1D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Autofit/>
          </a:bodyPr>
          <a:lstStyle/>
          <a:p>
            <a:r>
              <a:rPr lang="sr-Latn-BA" b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JAVNI DUG U BiH</a:t>
            </a:r>
            <a:endParaRPr lang="en-US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Vertical Scroll 2"/>
          <p:cNvSpPr/>
          <p:nvPr/>
        </p:nvSpPr>
        <p:spPr>
          <a:xfrm>
            <a:off x="300036" y="1120140"/>
            <a:ext cx="8469630" cy="5612130"/>
          </a:xfrm>
          <a:prstGeom prst="verticalScroll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263013" y="1931670"/>
            <a:ext cx="6726557" cy="4720590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25000"/>
                  <a:shade val="30000"/>
                  <a:satMod val="115000"/>
                </a:schemeClr>
              </a:gs>
              <a:gs pos="50000">
                <a:schemeClr val="bg2">
                  <a:lumMod val="25000"/>
                  <a:shade val="67500"/>
                  <a:satMod val="115000"/>
                </a:schemeClr>
              </a:gs>
              <a:gs pos="100000">
                <a:schemeClr val="bg2">
                  <a:lumMod val="25000"/>
                  <a:shade val="100000"/>
                  <a:satMod val="115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sr-Latn-BA" b="1"/>
              <a:t>Javni dug se kreira radi finansiranja budžetskih deficita i investicionih </a:t>
            </a:r>
            <a:r>
              <a:rPr lang="sr-Latn-BA" b="1" smtClean="0"/>
              <a:t>projekata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sr-Latn-BA" b="1"/>
              <a:t>Budžeti u BiH na svim nivoima uprave </a:t>
            </a:r>
            <a:r>
              <a:rPr lang="sr-Latn-BA" b="1" smtClean="0"/>
              <a:t>nemaju </a:t>
            </a:r>
            <a:r>
              <a:rPr lang="sr-Latn-BA" b="1"/>
              <a:t>nikakvu akumulaciju a godišnji tekući prihodi ne pokrivaju </a:t>
            </a:r>
            <a:r>
              <a:rPr lang="sr-Latn-BA" b="1" smtClean="0"/>
              <a:t> </a:t>
            </a:r>
            <a:r>
              <a:rPr lang="sr-Latn-BA" b="1"/>
              <a:t>godišnje </a:t>
            </a:r>
            <a:r>
              <a:rPr lang="sr-Latn-BA" b="1" smtClean="0"/>
              <a:t>rashode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sr-Latn-BA" b="1" smtClean="0"/>
              <a:t>Zašto se kreira javni dug - </a:t>
            </a:r>
            <a:r>
              <a:rPr lang="sr-Latn-BA" b="1"/>
              <a:t>profesor Dieter </a:t>
            </a:r>
            <a:r>
              <a:rPr lang="sr-Latn-BA" b="1" smtClean="0"/>
              <a:t>Brummerhoff: </a:t>
            </a:r>
            <a:endParaRPr lang="sr-Latn-BA" sz="1600" b="1" smtClean="0"/>
          </a:p>
          <a:p>
            <a:pPr marL="354013" algn="just">
              <a:spcBef>
                <a:spcPts val="600"/>
              </a:spcBef>
            </a:pPr>
            <a:r>
              <a:rPr lang="sr-Latn-BA" sz="160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„</a:t>
            </a:r>
            <a:r>
              <a:rPr lang="sr-Latn-BA" sz="1600" i="1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Zaduživanje, kao alternativni oblik prihoda, je politički posebno zanimljivo </a:t>
            </a:r>
            <a:r>
              <a:rPr lang="sr-Latn-BA" sz="160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.</a:t>
            </a:r>
            <a:r>
              <a:rPr lang="sr-Latn-BA" sz="1600" i="1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Ono povećava prostor mogućeg djelovanja države, jer omogućuje da se ostvare veći izdaci. S druge strane, smatra se da je financiranje zaduživanjem manje primjetljivo nego financiranje porezima, pa je stoga i otpor prema zaduživanju manji.</a:t>
            </a:r>
            <a:r>
              <a:rPr lang="sr-Latn-BA" sz="160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To može povećati vjerovatnost (ponovnog) izbora političara. No, zbog usredotočenosti (glasača) i političara na kratki rok, zanemaruju se obaveze otplate kamata i glavnice, što u dužem roku može uzrokovati ograničenje prostora za moguće djelovanje u budućnosti</a:t>
            </a:r>
            <a:r>
              <a:rPr lang="sr-Latn-BA" sz="160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.“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sr-Latn-BA" sz="1600" b="1" smtClean="0"/>
              <a:t>Začarani krug zaduženosti </a:t>
            </a:r>
            <a:endParaRPr lang="en-US" sz="1600" b="1"/>
          </a:p>
          <a:p>
            <a:pPr marL="536575" algn="just">
              <a:spcBef>
                <a:spcPts val="600"/>
              </a:spcBef>
            </a:pPr>
            <a:endParaRPr lang="sr-Latn-BA" sz="1700" i="1" smtClean="0"/>
          </a:p>
          <a:p>
            <a:pPr algn="just"/>
            <a:r>
              <a:rPr lang="sr-Latn-BA" smtClean="0"/>
              <a:t>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830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1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1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1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3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6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100"/>
                            </p:stCondLst>
                            <p:childTnLst>
                              <p:par>
                                <p:cTn id="41" presetID="41" presetClass="entr" presetSubtype="0" fill="hold" nodeType="afterEffect">
                                  <p:stCondLst>
                                    <p:cond delay="400"/>
                                  </p:stCondLst>
                                  <p:iterate type="wd">
                                    <p:tmPct val="825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tmFilter="0,0; .5, 1; 1, 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300"/>
                            </p:stCondLst>
                            <p:childTnLst>
                              <p:par>
                                <p:cTn id="49" presetID="31" presetClass="entr" presetSubtype="0" fill="hold" grpId="0" nodeType="after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utoUpdateAnimBg="0"/>
      <p:bldP spid="3" grpId="0" animBg="1"/>
      <p:bldP spid="5" grpId="0" uiExpand="1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2763</TotalTime>
  <Words>1209</Words>
  <Application>Microsoft Office PowerPoint</Application>
  <PresentationFormat>On-screen Show (4:3)</PresentationFormat>
  <Paragraphs>412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 NEODRŽIVOST BUDŽETA U BIH – PREPORUKE ZA STABILIZACIJU </vt:lpstr>
      <vt:lpstr> NEODRŽIVOST BUDŽETA U BIH – PREPORUKE ZA STABILIZACIJU </vt:lpstr>
      <vt:lpstr>Šematski prikaz nivoa vlasti u BiH</vt:lpstr>
      <vt:lpstr>Šematski prikaz nivoa vlasti u BiH</vt:lpstr>
      <vt:lpstr>Šematski prikaz nivoa vlasti u BiH</vt:lpstr>
      <vt:lpstr>Šematski prikaz nivoa vlasti u BiH</vt:lpstr>
      <vt:lpstr>Šematski prikaz nivoa vlasti u BiH</vt:lpstr>
      <vt:lpstr> NEODRŽIVOST BUDŽETA U BIH –                       PREPORUKE ZA STABILIZACIJU   </vt:lpstr>
      <vt:lpstr> JAVNI DUG U BiH</vt:lpstr>
      <vt:lpstr>Kretanje javnog duga u BiH u periodu 2010-2012</vt:lpstr>
      <vt:lpstr>Kretanje javnog duga u BiH u periodu 2010-2012</vt:lpstr>
      <vt:lpstr> Javni Dug i Stepen Zaduženosti</vt:lpstr>
      <vt:lpstr>Javni Dug i Stepen Zaduženosti</vt:lpstr>
      <vt:lpstr>Kreditni Rejting BiH</vt:lpstr>
      <vt:lpstr>Kreditni Rejting BiH</vt:lpstr>
      <vt:lpstr>Slide 16</vt:lpstr>
      <vt:lpstr>Slide 17</vt:lpstr>
      <vt:lpstr>Slide 18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Bojan Danon</dc:creator>
  <cp:lastModifiedBy>user2</cp:lastModifiedBy>
  <cp:revision>185</cp:revision>
  <dcterms:created xsi:type="dcterms:W3CDTF">2014-09-03T06:17:27Z</dcterms:created>
  <dcterms:modified xsi:type="dcterms:W3CDTF">2014-09-16T11:07:18Z</dcterms:modified>
</cp:coreProperties>
</file>